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sldIdLst>
    <p:sldId id="256" r:id="rId2"/>
    <p:sldId id="257" r:id="rId3"/>
    <p:sldId id="258" r:id="rId4"/>
    <p:sldId id="259" r:id="rId5"/>
    <p:sldId id="261" r:id="rId6"/>
    <p:sldId id="262" r:id="rId7"/>
    <p:sldId id="263" r:id="rId8"/>
    <p:sldId id="278" r:id="rId9"/>
    <p:sldId id="277" r:id="rId10"/>
    <p:sldId id="265" r:id="rId11"/>
    <p:sldId id="266" r:id="rId12"/>
    <p:sldId id="267" r:id="rId13"/>
    <p:sldId id="276" r:id="rId14"/>
    <p:sldId id="268" r:id="rId15"/>
    <p:sldId id="269" r:id="rId16"/>
    <p:sldId id="270" r:id="rId17"/>
    <p:sldId id="273" r:id="rId18"/>
    <p:sldId id="274" r:id="rId19"/>
    <p:sldId id="275"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78" d="100"/>
          <a:sy n="78" d="100"/>
        </p:scale>
        <p:origin x="1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7E10C-8EC5-4BB4-AC13-839EBFFB511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C6C6FD1-A144-4B27-AC53-9C52FBDF97E0}">
      <dgm:prSet/>
      <dgm:spPr/>
      <dgm:t>
        <a:bodyPr/>
        <a:lstStyle/>
        <a:p>
          <a:pPr>
            <a:defRPr cap="all"/>
          </a:pPr>
          <a:r>
            <a:rPr lang="en-US"/>
            <a:t>Automate Data Extraction: Streamline feedback form processing.</a:t>
          </a:r>
        </a:p>
      </dgm:t>
    </dgm:pt>
    <dgm:pt modelId="{FBE68107-ED3A-438D-BCE8-0884A699CA53}" type="parTrans" cxnId="{CFB1496B-E742-4A19-BAF2-AA278B4A7E47}">
      <dgm:prSet/>
      <dgm:spPr/>
      <dgm:t>
        <a:bodyPr/>
        <a:lstStyle/>
        <a:p>
          <a:endParaRPr lang="en-US"/>
        </a:p>
      </dgm:t>
    </dgm:pt>
    <dgm:pt modelId="{4B4BD792-5753-4836-B016-15C150875609}" type="sibTrans" cxnId="{CFB1496B-E742-4A19-BAF2-AA278B4A7E47}">
      <dgm:prSet/>
      <dgm:spPr/>
      <dgm:t>
        <a:bodyPr/>
        <a:lstStyle/>
        <a:p>
          <a:endParaRPr lang="en-US"/>
        </a:p>
      </dgm:t>
    </dgm:pt>
    <dgm:pt modelId="{33491500-4733-427B-BA9D-87C174E5ACB7}">
      <dgm:prSet/>
      <dgm:spPr/>
      <dgm:t>
        <a:bodyPr/>
        <a:lstStyle/>
        <a:p>
          <a:pPr>
            <a:defRPr cap="all"/>
          </a:pPr>
          <a:r>
            <a:rPr lang="en-US" dirty="0"/>
            <a:t>Improve Accuracy: Reduce errors with AI-driven tools.</a:t>
          </a:r>
        </a:p>
      </dgm:t>
    </dgm:pt>
    <dgm:pt modelId="{EFACC84E-53A8-4ACB-9987-EC507A21E832}" type="parTrans" cxnId="{8D24196D-91DA-4CE7-80E8-33DE1BBD2EEB}">
      <dgm:prSet/>
      <dgm:spPr/>
      <dgm:t>
        <a:bodyPr/>
        <a:lstStyle/>
        <a:p>
          <a:endParaRPr lang="en-US"/>
        </a:p>
      </dgm:t>
    </dgm:pt>
    <dgm:pt modelId="{87460807-1891-4C8A-8032-17C8072BD1CB}" type="sibTrans" cxnId="{8D24196D-91DA-4CE7-80E8-33DE1BBD2EEB}">
      <dgm:prSet/>
      <dgm:spPr/>
      <dgm:t>
        <a:bodyPr/>
        <a:lstStyle/>
        <a:p>
          <a:endParaRPr lang="en-US"/>
        </a:p>
      </dgm:t>
    </dgm:pt>
    <dgm:pt modelId="{0C5B09E6-14B2-4491-A9B4-DBB76624EAAE}">
      <dgm:prSet/>
      <dgm:spPr/>
      <dgm:t>
        <a:bodyPr/>
        <a:lstStyle/>
        <a:p>
          <a:pPr>
            <a:defRPr cap="all"/>
          </a:pPr>
          <a:r>
            <a:rPr lang="en-US"/>
            <a:t>Boost Efficiency: Speed up data processing and analysis.</a:t>
          </a:r>
        </a:p>
      </dgm:t>
    </dgm:pt>
    <dgm:pt modelId="{D028F57E-1E87-4E2D-8EF5-C39177DA9255}" type="parTrans" cxnId="{D423A8E3-28AE-4135-8BE3-9EF9A9BC6B18}">
      <dgm:prSet/>
      <dgm:spPr/>
      <dgm:t>
        <a:bodyPr/>
        <a:lstStyle/>
        <a:p>
          <a:endParaRPr lang="en-US"/>
        </a:p>
      </dgm:t>
    </dgm:pt>
    <dgm:pt modelId="{DE5B90DE-AAA4-4D25-8643-EF7F0079A089}" type="sibTrans" cxnId="{D423A8E3-28AE-4135-8BE3-9EF9A9BC6B18}">
      <dgm:prSet/>
      <dgm:spPr/>
      <dgm:t>
        <a:bodyPr/>
        <a:lstStyle/>
        <a:p>
          <a:endParaRPr lang="en-US"/>
        </a:p>
      </dgm:t>
    </dgm:pt>
    <dgm:pt modelId="{0B58F5EC-32BD-4543-A7C3-8975EADBA972}">
      <dgm:prSet/>
      <dgm:spPr/>
      <dgm:t>
        <a:bodyPr/>
        <a:lstStyle/>
        <a:p>
          <a:pPr>
            <a:defRPr cap="all"/>
          </a:pPr>
          <a:r>
            <a:rPr lang="en-US"/>
            <a:t>Scalability: Handle large volumes of forms effectively.</a:t>
          </a:r>
        </a:p>
      </dgm:t>
    </dgm:pt>
    <dgm:pt modelId="{F390EECA-4572-4437-AF72-6B722BF344CF}" type="parTrans" cxnId="{02621FE7-BD78-411A-B5D7-C31BC8353183}">
      <dgm:prSet/>
      <dgm:spPr/>
      <dgm:t>
        <a:bodyPr/>
        <a:lstStyle/>
        <a:p>
          <a:endParaRPr lang="en-US"/>
        </a:p>
      </dgm:t>
    </dgm:pt>
    <dgm:pt modelId="{5A0BCF40-D51D-4A8D-ACE8-1D153C25AC04}" type="sibTrans" cxnId="{02621FE7-BD78-411A-B5D7-C31BC8353183}">
      <dgm:prSet/>
      <dgm:spPr/>
      <dgm:t>
        <a:bodyPr/>
        <a:lstStyle/>
        <a:p>
          <a:endParaRPr lang="en-US"/>
        </a:p>
      </dgm:t>
    </dgm:pt>
    <dgm:pt modelId="{E6E5058F-CD70-464E-906B-65EE9A56DE8F}">
      <dgm:prSet/>
      <dgm:spPr/>
      <dgm:t>
        <a:bodyPr/>
        <a:lstStyle/>
        <a:p>
          <a:pPr>
            <a:defRPr cap="all"/>
          </a:pPr>
          <a:r>
            <a:rPr lang="en-US" dirty="0"/>
            <a:t>Leverage AWS Services: Use Amazon </a:t>
          </a:r>
          <a:r>
            <a:rPr lang="en-US" dirty="0" err="1"/>
            <a:t>Textract</a:t>
          </a:r>
          <a:r>
            <a:rPr lang="en-US" dirty="0"/>
            <a:t> for OCR and AWS Bedrock for advanced text analysis.</a:t>
          </a:r>
        </a:p>
      </dgm:t>
    </dgm:pt>
    <dgm:pt modelId="{132D6AD5-C02F-4851-BD42-68BFC83D6E3E}" type="parTrans" cxnId="{CFE54DA8-38A6-43B4-BECF-3137F9AFDD59}">
      <dgm:prSet/>
      <dgm:spPr/>
      <dgm:t>
        <a:bodyPr/>
        <a:lstStyle/>
        <a:p>
          <a:endParaRPr lang="en-US"/>
        </a:p>
      </dgm:t>
    </dgm:pt>
    <dgm:pt modelId="{D0F404A7-F670-4F3D-9A89-B3A49DD4FF22}" type="sibTrans" cxnId="{CFE54DA8-38A6-43B4-BECF-3137F9AFDD59}">
      <dgm:prSet/>
      <dgm:spPr/>
      <dgm:t>
        <a:bodyPr/>
        <a:lstStyle/>
        <a:p>
          <a:endParaRPr lang="en-US"/>
        </a:p>
      </dgm:t>
    </dgm:pt>
    <dgm:pt modelId="{5BA1A770-0C18-4D88-9809-6F4CE3D39D43}" type="pres">
      <dgm:prSet presAssocID="{08E7E10C-8EC5-4BB4-AC13-839EBFFB5115}" presName="root" presStyleCnt="0">
        <dgm:presLayoutVars>
          <dgm:dir/>
          <dgm:resizeHandles val="exact"/>
        </dgm:presLayoutVars>
      </dgm:prSet>
      <dgm:spPr/>
    </dgm:pt>
    <dgm:pt modelId="{A019A285-FBD8-45CF-AAA7-C4FE35B56AFB}" type="pres">
      <dgm:prSet presAssocID="{DC6C6FD1-A144-4B27-AC53-9C52FBDF97E0}" presName="compNode" presStyleCnt="0"/>
      <dgm:spPr/>
    </dgm:pt>
    <dgm:pt modelId="{21938FE9-3621-4626-AA52-59DC1ADCADD4}" type="pres">
      <dgm:prSet presAssocID="{DC6C6FD1-A144-4B27-AC53-9C52FBDF97E0}" presName="iconBgRect" presStyleLbl="bgShp" presStyleIdx="0" presStyleCnt="5"/>
      <dgm:spPr>
        <a:prstGeom prst="round2DiagRect">
          <a:avLst>
            <a:gd name="adj1" fmla="val 29727"/>
            <a:gd name="adj2" fmla="val 0"/>
          </a:avLst>
        </a:prstGeom>
      </dgm:spPr>
    </dgm:pt>
    <dgm:pt modelId="{7DF8A41B-45C2-449C-9579-B0CAB28C2C47}" type="pres">
      <dgm:prSet presAssocID="{DC6C6FD1-A144-4B27-AC53-9C52FBDF97E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A408120A-1053-4219-AB7D-C6144E91F5B0}" type="pres">
      <dgm:prSet presAssocID="{DC6C6FD1-A144-4B27-AC53-9C52FBDF97E0}" presName="spaceRect" presStyleCnt="0"/>
      <dgm:spPr/>
    </dgm:pt>
    <dgm:pt modelId="{5BD33FB6-48B4-4B80-A872-9093E8AE8965}" type="pres">
      <dgm:prSet presAssocID="{DC6C6FD1-A144-4B27-AC53-9C52FBDF97E0}" presName="textRect" presStyleLbl="revTx" presStyleIdx="0" presStyleCnt="5">
        <dgm:presLayoutVars>
          <dgm:chMax val="1"/>
          <dgm:chPref val="1"/>
        </dgm:presLayoutVars>
      </dgm:prSet>
      <dgm:spPr/>
    </dgm:pt>
    <dgm:pt modelId="{613AC96F-259D-4CA3-9439-28E0B11A4901}" type="pres">
      <dgm:prSet presAssocID="{4B4BD792-5753-4836-B016-15C150875609}" presName="sibTrans" presStyleCnt="0"/>
      <dgm:spPr/>
    </dgm:pt>
    <dgm:pt modelId="{8C024741-E0D3-4DC2-B7D3-D81B31FBBB7B}" type="pres">
      <dgm:prSet presAssocID="{33491500-4733-427B-BA9D-87C174E5ACB7}" presName="compNode" presStyleCnt="0"/>
      <dgm:spPr/>
    </dgm:pt>
    <dgm:pt modelId="{F70935AE-B0AD-450F-99C3-9406FFA6B930}" type="pres">
      <dgm:prSet presAssocID="{33491500-4733-427B-BA9D-87C174E5ACB7}" presName="iconBgRect" presStyleLbl="bgShp" presStyleIdx="1" presStyleCnt="5"/>
      <dgm:spPr>
        <a:prstGeom prst="round2DiagRect">
          <a:avLst>
            <a:gd name="adj1" fmla="val 29727"/>
            <a:gd name="adj2" fmla="val 0"/>
          </a:avLst>
        </a:prstGeom>
      </dgm:spPr>
    </dgm:pt>
    <dgm:pt modelId="{2EB8E0AF-7B66-428B-ABD9-975CF8213F6E}" type="pres">
      <dgm:prSet presAssocID="{33491500-4733-427B-BA9D-87C174E5ACB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CA931737-F2FF-4DBB-9116-6880B33D9359}" type="pres">
      <dgm:prSet presAssocID="{33491500-4733-427B-BA9D-87C174E5ACB7}" presName="spaceRect" presStyleCnt="0"/>
      <dgm:spPr/>
    </dgm:pt>
    <dgm:pt modelId="{059913CA-CD77-4DA5-831E-E364E35B387E}" type="pres">
      <dgm:prSet presAssocID="{33491500-4733-427B-BA9D-87C174E5ACB7}" presName="textRect" presStyleLbl="revTx" presStyleIdx="1" presStyleCnt="5">
        <dgm:presLayoutVars>
          <dgm:chMax val="1"/>
          <dgm:chPref val="1"/>
        </dgm:presLayoutVars>
      </dgm:prSet>
      <dgm:spPr/>
    </dgm:pt>
    <dgm:pt modelId="{54B0E085-C113-418E-9FA2-62DBD238F95F}" type="pres">
      <dgm:prSet presAssocID="{87460807-1891-4C8A-8032-17C8072BD1CB}" presName="sibTrans" presStyleCnt="0"/>
      <dgm:spPr/>
    </dgm:pt>
    <dgm:pt modelId="{0294488C-07E8-4CF7-8E8C-DCC764CB54A9}" type="pres">
      <dgm:prSet presAssocID="{0C5B09E6-14B2-4491-A9B4-DBB76624EAAE}" presName="compNode" presStyleCnt="0"/>
      <dgm:spPr/>
    </dgm:pt>
    <dgm:pt modelId="{445F2CEE-356B-44D2-BE04-FA3803A38CE7}" type="pres">
      <dgm:prSet presAssocID="{0C5B09E6-14B2-4491-A9B4-DBB76624EAAE}" presName="iconBgRect" presStyleLbl="bgShp" presStyleIdx="2" presStyleCnt="5"/>
      <dgm:spPr>
        <a:prstGeom prst="round2DiagRect">
          <a:avLst>
            <a:gd name="adj1" fmla="val 29727"/>
            <a:gd name="adj2" fmla="val 0"/>
          </a:avLst>
        </a:prstGeom>
      </dgm:spPr>
    </dgm:pt>
    <dgm:pt modelId="{F0768285-A565-415B-B3D5-4566005D272D}" type="pres">
      <dgm:prSet presAssocID="{0C5B09E6-14B2-4491-A9B4-DBB76624EAA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38CCDC3D-24D9-40E5-BDF5-A0EF9F6E3560}" type="pres">
      <dgm:prSet presAssocID="{0C5B09E6-14B2-4491-A9B4-DBB76624EAAE}" presName="spaceRect" presStyleCnt="0"/>
      <dgm:spPr/>
    </dgm:pt>
    <dgm:pt modelId="{2591F234-BFB6-452D-B557-B22C9894E9A0}" type="pres">
      <dgm:prSet presAssocID="{0C5B09E6-14B2-4491-A9B4-DBB76624EAAE}" presName="textRect" presStyleLbl="revTx" presStyleIdx="2" presStyleCnt="5">
        <dgm:presLayoutVars>
          <dgm:chMax val="1"/>
          <dgm:chPref val="1"/>
        </dgm:presLayoutVars>
      </dgm:prSet>
      <dgm:spPr/>
    </dgm:pt>
    <dgm:pt modelId="{2D9A7572-A143-4B73-8B7B-23E1A789745E}" type="pres">
      <dgm:prSet presAssocID="{DE5B90DE-AAA4-4D25-8643-EF7F0079A089}" presName="sibTrans" presStyleCnt="0"/>
      <dgm:spPr/>
    </dgm:pt>
    <dgm:pt modelId="{83B75EAB-BB13-42C5-A2D3-511F89F8D2C2}" type="pres">
      <dgm:prSet presAssocID="{0B58F5EC-32BD-4543-A7C3-8975EADBA972}" presName="compNode" presStyleCnt="0"/>
      <dgm:spPr/>
    </dgm:pt>
    <dgm:pt modelId="{81CB3D26-4C53-4465-92A9-94A05D44556B}" type="pres">
      <dgm:prSet presAssocID="{0B58F5EC-32BD-4543-A7C3-8975EADBA972}" presName="iconBgRect" presStyleLbl="bgShp" presStyleIdx="3" presStyleCnt="5"/>
      <dgm:spPr>
        <a:prstGeom prst="round2DiagRect">
          <a:avLst>
            <a:gd name="adj1" fmla="val 29727"/>
            <a:gd name="adj2" fmla="val 0"/>
          </a:avLst>
        </a:prstGeom>
      </dgm:spPr>
    </dgm:pt>
    <dgm:pt modelId="{D7E8A10F-D48D-40B3-8BAC-9A09B9B578BC}" type="pres">
      <dgm:prSet presAssocID="{0B58F5EC-32BD-4543-A7C3-8975EADBA97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uscle Arm"/>
        </a:ext>
      </dgm:extLst>
    </dgm:pt>
    <dgm:pt modelId="{CAC5CC86-A83B-488F-91C8-1238ED31D7F7}" type="pres">
      <dgm:prSet presAssocID="{0B58F5EC-32BD-4543-A7C3-8975EADBA972}" presName="spaceRect" presStyleCnt="0"/>
      <dgm:spPr/>
    </dgm:pt>
    <dgm:pt modelId="{AE960867-E045-49F6-A644-9F5CFB0F9713}" type="pres">
      <dgm:prSet presAssocID="{0B58F5EC-32BD-4543-A7C3-8975EADBA972}" presName="textRect" presStyleLbl="revTx" presStyleIdx="3" presStyleCnt="5">
        <dgm:presLayoutVars>
          <dgm:chMax val="1"/>
          <dgm:chPref val="1"/>
        </dgm:presLayoutVars>
      </dgm:prSet>
      <dgm:spPr/>
    </dgm:pt>
    <dgm:pt modelId="{31335F20-B635-4CE8-91D7-06405F6BF01D}" type="pres">
      <dgm:prSet presAssocID="{5A0BCF40-D51D-4A8D-ACE8-1D153C25AC04}" presName="sibTrans" presStyleCnt="0"/>
      <dgm:spPr/>
    </dgm:pt>
    <dgm:pt modelId="{64330D70-36D6-42E3-A765-4120A2199398}" type="pres">
      <dgm:prSet presAssocID="{E6E5058F-CD70-464E-906B-65EE9A56DE8F}" presName="compNode" presStyleCnt="0"/>
      <dgm:spPr/>
    </dgm:pt>
    <dgm:pt modelId="{C24B2E4D-D827-4DA8-A941-D0B865929B16}" type="pres">
      <dgm:prSet presAssocID="{E6E5058F-CD70-464E-906B-65EE9A56DE8F}" presName="iconBgRect" presStyleLbl="bgShp" presStyleIdx="4" presStyleCnt="5"/>
      <dgm:spPr>
        <a:prstGeom prst="round2DiagRect">
          <a:avLst>
            <a:gd name="adj1" fmla="val 29727"/>
            <a:gd name="adj2" fmla="val 0"/>
          </a:avLst>
        </a:prstGeom>
      </dgm:spPr>
    </dgm:pt>
    <dgm:pt modelId="{D8E594EF-FB7E-472D-84D4-C8B7FC9ABFA9}" type="pres">
      <dgm:prSet presAssocID="{E6E5058F-CD70-464E-906B-65EE9A56DE8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F5204C50-F687-42F1-B30B-7D21527BC961}" type="pres">
      <dgm:prSet presAssocID="{E6E5058F-CD70-464E-906B-65EE9A56DE8F}" presName="spaceRect" presStyleCnt="0"/>
      <dgm:spPr/>
    </dgm:pt>
    <dgm:pt modelId="{DF3618A3-04E5-408B-8311-9F0B9750C424}" type="pres">
      <dgm:prSet presAssocID="{E6E5058F-CD70-464E-906B-65EE9A56DE8F}" presName="textRect" presStyleLbl="revTx" presStyleIdx="4" presStyleCnt="5">
        <dgm:presLayoutVars>
          <dgm:chMax val="1"/>
          <dgm:chPref val="1"/>
        </dgm:presLayoutVars>
      </dgm:prSet>
      <dgm:spPr/>
    </dgm:pt>
  </dgm:ptLst>
  <dgm:cxnLst>
    <dgm:cxn modelId="{507F3C69-D761-4303-89EA-EE091316A217}" type="presOf" srcId="{E6E5058F-CD70-464E-906B-65EE9A56DE8F}" destId="{DF3618A3-04E5-408B-8311-9F0B9750C424}" srcOrd="0" destOrd="0" presId="urn:microsoft.com/office/officeart/2018/5/layout/IconLeafLabelList"/>
    <dgm:cxn modelId="{CFB1496B-E742-4A19-BAF2-AA278B4A7E47}" srcId="{08E7E10C-8EC5-4BB4-AC13-839EBFFB5115}" destId="{DC6C6FD1-A144-4B27-AC53-9C52FBDF97E0}" srcOrd="0" destOrd="0" parTransId="{FBE68107-ED3A-438D-BCE8-0884A699CA53}" sibTransId="{4B4BD792-5753-4836-B016-15C150875609}"/>
    <dgm:cxn modelId="{9190AF6C-35D3-48C4-BE24-1FE8E199A240}" type="presOf" srcId="{0B58F5EC-32BD-4543-A7C3-8975EADBA972}" destId="{AE960867-E045-49F6-A644-9F5CFB0F9713}" srcOrd="0" destOrd="0" presId="urn:microsoft.com/office/officeart/2018/5/layout/IconLeafLabelList"/>
    <dgm:cxn modelId="{8D24196D-91DA-4CE7-80E8-33DE1BBD2EEB}" srcId="{08E7E10C-8EC5-4BB4-AC13-839EBFFB5115}" destId="{33491500-4733-427B-BA9D-87C174E5ACB7}" srcOrd="1" destOrd="0" parTransId="{EFACC84E-53A8-4ACB-9987-EC507A21E832}" sibTransId="{87460807-1891-4C8A-8032-17C8072BD1CB}"/>
    <dgm:cxn modelId="{2E717AA0-352C-45B8-BD4D-9F2C26BAD658}" type="presOf" srcId="{08E7E10C-8EC5-4BB4-AC13-839EBFFB5115}" destId="{5BA1A770-0C18-4D88-9809-6F4CE3D39D43}" srcOrd="0" destOrd="0" presId="urn:microsoft.com/office/officeart/2018/5/layout/IconLeafLabelList"/>
    <dgm:cxn modelId="{CFE54DA8-38A6-43B4-BECF-3137F9AFDD59}" srcId="{08E7E10C-8EC5-4BB4-AC13-839EBFFB5115}" destId="{E6E5058F-CD70-464E-906B-65EE9A56DE8F}" srcOrd="4" destOrd="0" parTransId="{132D6AD5-C02F-4851-BD42-68BFC83D6E3E}" sibTransId="{D0F404A7-F670-4F3D-9A89-B3A49DD4FF22}"/>
    <dgm:cxn modelId="{EFF2D8AC-A99E-4856-9244-D5AA29F4D1E7}" type="presOf" srcId="{0C5B09E6-14B2-4491-A9B4-DBB76624EAAE}" destId="{2591F234-BFB6-452D-B557-B22C9894E9A0}" srcOrd="0" destOrd="0" presId="urn:microsoft.com/office/officeart/2018/5/layout/IconLeafLabelList"/>
    <dgm:cxn modelId="{46F7CDCC-DC4E-47A0-A01C-442A98A74AF1}" type="presOf" srcId="{33491500-4733-427B-BA9D-87C174E5ACB7}" destId="{059913CA-CD77-4DA5-831E-E364E35B387E}" srcOrd="0" destOrd="0" presId="urn:microsoft.com/office/officeart/2018/5/layout/IconLeafLabelList"/>
    <dgm:cxn modelId="{D423A8E3-28AE-4135-8BE3-9EF9A9BC6B18}" srcId="{08E7E10C-8EC5-4BB4-AC13-839EBFFB5115}" destId="{0C5B09E6-14B2-4491-A9B4-DBB76624EAAE}" srcOrd="2" destOrd="0" parTransId="{D028F57E-1E87-4E2D-8EF5-C39177DA9255}" sibTransId="{DE5B90DE-AAA4-4D25-8643-EF7F0079A089}"/>
    <dgm:cxn modelId="{02621FE7-BD78-411A-B5D7-C31BC8353183}" srcId="{08E7E10C-8EC5-4BB4-AC13-839EBFFB5115}" destId="{0B58F5EC-32BD-4543-A7C3-8975EADBA972}" srcOrd="3" destOrd="0" parTransId="{F390EECA-4572-4437-AF72-6B722BF344CF}" sibTransId="{5A0BCF40-D51D-4A8D-ACE8-1D153C25AC04}"/>
    <dgm:cxn modelId="{28ED63E7-3B08-47D6-A759-43FF39B33FE6}" type="presOf" srcId="{DC6C6FD1-A144-4B27-AC53-9C52FBDF97E0}" destId="{5BD33FB6-48B4-4B80-A872-9093E8AE8965}" srcOrd="0" destOrd="0" presId="urn:microsoft.com/office/officeart/2018/5/layout/IconLeafLabelList"/>
    <dgm:cxn modelId="{821C6285-B4A2-45CF-9621-8F049CEABD5C}" type="presParOf" srcId="{5BA1A770-0C18-4D88-9809-6F4CE3D39D43}" destId="{A019A285-FBD8-45CF-AAA7-C4FE35B56AFB}" srcOrd="0" destOrd="0" presId="urn:microsoft.com/office/officeart/2018/5/layout/IconLeafLabelList"/>
    <dgm:cxn modelId="{EB798082-CE9C-4B3B-8394-8CF4FF9DF043}" type="presParOf" srcId="{A019A285-FBD8-45CF-AAA7-C4FE35B56AFB}" destId="{21938FE9-3621-4626-AA52-59DC1ADCADD4}" srcOrd="0" destOrd="0" presId="urn:microsoft.com/office/officeart/2018/5/layout/IconLeafLabelList"/>
    <dgm:cxn modelId="{FA252AE2-F9B0-473C-8585-2758BE3A8904}" type="presParOf" srcId="{A019A285-FBD8-45CF-AAA7-C4FE35B56AFB}" destId="{7DF8A41B-45C2-449C-9579-B0CAB28C2C47}" srcOrd="1" destOrd="0" presId="urn:microsoft.com/office/officeart/2018/5/layout/IconLeafLabelList"/>
    <dgm:cxn modelId="{CC568D0B-21B0-42C4-8277-E26293C11801}" type="presParOf" srcId="{A019A285-FBD8-45CF-AAA7-C4FE35B56AFB}" destId="{A408120A-1053-4219-AB7D-C6144E91F5B0}" srcOrd="2" destOrd="0" presId="urn:microsoft.com/office/officeart/2018/5/layout/IconLeafLabelList"/>
    <dgm:cxn modelId="{68179913-4F7F-4C11-AF95-56458C540AB2}" type="presParOf" srcId="{A019A285-FBD8-45CF-AAA7-C4FE35B56AFB}" destId="{5BD33FB6-48B4-4B80-A872-9093E8AE8965}" srcOrd="3" destOrd="0" presId="urn:microsoft.com/office/officeart/2018/5/layout/IconLeafLabelList"/>
    <dgm:cxn modelId="{629F7F79-05F9-4318-A151-E86D220A02C6}" type="presParOf" srcId="{5BA1A770-0C18-4D88-9809-6F4CE3D39D43}" destId="{613AC96F-259D-4CA3-9439-28E0B11A4901}" srcOrd="1" destOrd="0" presId="urn:microsoft.com/office/officeart/2018/5/layout/IconLeafLabelList"/>
    <dgm:cxn modelId="{D01485E5-0E70-48FB-99C5-56049024D0F7}" type="presParOf" srcId="{5BA1A770-0C18-4D88-9809-6F4CE3D39D43}" destId="{8C024741-E0D3-4DC2-B7D3-D81B31FBBB7B}" srcOrd="2" destOrd="0" presId="urn:microsoft.com/office/officeart/2018/5/layout/IconLeafLabelList"/>
    <dgm:cxn modelId="{C5F06C21-FF63-4043-9DD8-CD9C3A9AB140}" type="presParOf" srcId="{8C024741-E0D3-4DC2-B7D3-D81B31FBBB7B}" destId="{F70935AE-B0AD-450F-99C3-9406FFA6B930}" srcOrd="0" destOrd="0" presId="urn:microsoft.com/office/officeart/2018/5/layout/IconLeafLabelList"/>
    <dgm:cxn modelId="{8B0D955D-CA6A-4973-8066-93C4672AB8FE}" type="presParOf" srcId="{8C024741-E0D3-4DC2-B7D3-D81B31FBBB7B}" destId="{2EB8E0AF-7B66-428B-ABD9-975CF8213F6E}" srcOrd="1" destOrd="0" presId="urn:microsoft.com/office/officeart/2018/5/layout/IconLeafLabelList"/>
    <dgm:cxn modelId="{44884929-2B2D-46AC-BDC4-4C1722B29837}" type="presParOf" srcId="{8C024741-E0D3-4DC2-B7D3-D81B31FBBB7B}" destId="{CA931737-F2FF-4DBB-9116-6880B33D9359}" srcOrd="2" destOrd="0" presId="urn:microsoft.com/office/officeart/2018/5/layout/IconLeafLabelList"/>
    <dgm:cxn modelId="{B5008A52-BA00-4DAA-B93F-3B4C83B5E607}" type="presParOf" srcId="{8C024741-E0D3-4DC2-B7D3-D81B31FBBB7B}" destId="{059913CA-CD77-4DA5-831E-E364E35B387E}" srcOrd="3" destOrd="0" presId="urn:microsoft.com/office/officeart/2018/5/layout/IconLeafLabelList"/>
    <dgm:cxn modelId="{632C47F1-A2AE-4258-86DE-68441D39B60E}" type="presParOf" srcId="{5BA1A770-0C18-4D88-9809-6F4CE3D39D43}" destId="{54B0E085-C113-418E-9FA2-62DBD238F95F}" srcOrd="3" destOrd="0" presId="urn:microsoft.com/office/officeart/2018/5/layout/IconLeafLabelList"/>
    <dgm:cxn modelId="{89467AD2-F4AB-4041-B1B6-A199E7763638}" type="presParOf" srcId="{5BA1A770-0C18-4D88-9809-6F4CE3D39D43}" destId="{0294488C-07E8-4CF7-8E8C-DCC764CB54A9}" srcOrd="4" destOrd="0" presId="urn:microsoft.com/office/officeart/2018/5/layout/IconLeafLabelList"/>
    <dgm:cxn modelId="{2695C5A6-6D42-478B-9EC8-EC3A1937CA1B}" type="presParOf" srcId="{0294488C-07E8-4CF7-8E8C-DCC764CB54A9}" destId="{445F2CEE-356B-44D2-BE04-FA3803A38CE7}" srcOrd="0" destOrd="0" presId="urn:microsoft.com/office/officeart/2018/5/layout/IconLeafLabelList"/>
    <dgm:cxn modelId="{7E243C32-7AED-45B5-8C30-B21A78344CD4}" type="presParOf" srcId="{0294488C-07E8-4CF7-8E8C-DCC764CB54A9}" destId="{F0768285-A565-415B-B3D5-4566005D272D}" srcOrd="1" destOrd="0" presId="urn:microsoft.com/office/officeart/2018/5/layout/IconLeafLabelList"/>
    <dgm:cxn modelId="{FD411CA2-110D-4083-A652-49822DE314B4}" type="presParOf" srcId="{0294488C-07E8-4CF7-8E8C-DCC764CB54A9}" destId="{38CCDC3D-24D9-40E5-BDF5-A0EF9F6E3560}" srcOrd="2" destOrd="0" presId="urn:microsoft.com/office/officeart/2018/5/layout/IconLeafLabelList"/>
    <dgm:cxn modelId="{46EAADA1-0E23-4065-8C2B-559C8DF254EA}" type="presParOf" srcId="{0294488C-07E8-4CF7-8E8C-DCC764CB54A9}" destId="{2591F234-BFB6-452D-B557-B22C9894E9A0}" srcOrd="3" destOrd="0" presId="urn:microsoft.com/office/officeart/2018/5/layout/IconLeafLabelList"/>
    <dgm:cxn modelId="{B450188C-66C4-421D-A8AE-DB8F01CED09A}" type="presParOf" srcId="{5BA1A770-0C18-4D88-9809-6F4CE3D39D43}" destId="{2D9A7572-A143-4B73-8B7B-23E1A789745E}" srcOrd="5" destOrd="0" presId="urn:microsoft.com/office/officeart/2018/5/layout/IconLeafLabelList"/>
    <dgm:cxn modelId="{90C15CA0-B875-4DBE-918A-EB16387E0099}" type="presParOf" srcId="{5BA1A770-0C18-4D88-9809-6F4CE3D39D43}" destId="{83B75EAB-BB13-42C5-A2D3-511F89F8D2C2}" srcOrd="6" destOrd="0" presId="urn:microsoft.com/office/officeart/2018/5/layout/IconLeafLabelList"/>
    <dgm:cxn modelId="{3583CF6A-56D5-4CBB-85A3-F6207C531854}" type="presParOf" srcId="{83B75EAB-BB13-42C5-A2D3-511F89F8D2C2}" destId="{81CB3D26-4C53-4465-92A9-94A05D44556B}" srcOrd="0" destOrd="0" presId="urn:microsoft.com/office/officeart/2018/5/layout/IconLeafLabelList"/>
    <dgm:cxn modelId="{AB09BC79-340F-4768-AD2D-D57A35AD7479}" type="presParOf" srcId="{83B75EAB-BB13-42C5-A2D3-511F89F8D2C2}" destId="{D7E8A10F-D48D-40B3-8BAC-9A09B9B578BC}" srcOrd="1" destOrd="0" presId="urn:microsoft.com/office/officeart/2018/5/layout/IconLeafLabelList"/>
    <dgm:cxn modelId="{DAC11BE9-40C1-4C12-ACB3-A374A3E0EA4E}" type="presParOf" srcId="{83B75EAB-BB13-42C5-A2D3-511F89F8D2C2}" destId="{CAC5CC86-A83B-488F-91C8-1238ED31D7F7}" srcOrd="2" destOrd="0" presId="urn:microsoft.com/office/officeart/2018/5/layout/IconLeafLabelList"/>
    <dgm:cxn modelId="{21B2C3DA-805B-4A3F-97BC-50B95BA8BCC7}" type="presParOf" srcId="{83B75EAB-BB13-42C5-A2D3-511F89F8D2C2}" destId="{AE960867-E045-49F6-A644-9F5CFB0F9713}" srcOrd="3" destOrd="0" presId="urn:microsoft.com/office/officeart/2018/5/layout/IconLeafLabelList"/>
    <dgm:cxn modelId="{8665D78B-0324-4BCE-855B-66A925A74666}" type="presParOf" srcId="{5BA1A770-0C18-4D88-9809-6F4CE3D39D43}" destId="{31335F20-B635-4CE8-91D7-06405F6BF01D}" srcOrd="7" destOrd="0" presId="urn:microsoft.com/office/officeart/2018/5/layout/IconLeafLabelList"/>
    <dgm:cxn modelId="{07EAD8CF-3F1F-4C15-A317-058A6DCF5B94}" type="presParOf" srcId="{5BA1A770-0C18-4D88-9809-6F4CE3D39D43}" destId="{64330D70-36D6-42E3-A765-4120A2199398}" srcOrd="8" destOrd="0" presId="urn:microsoft.com/office/officeart/2018/5/layout/IconLeafLabelList"/>
    <dgm:cxn modelId="{EE682AA9-6E56-4F34-82E0-7B4480C1EE5C}" type="presParOf" srcId="{64330D70-36D6-42E3-A765-4120A2199398}" destId="{C24B2E4D-D827-4DA8-A941-D0B865929B16}" srcOrd="0" destOrd="0" presId="urn:microsoft.com/office/officeart/2018/5/layout/IconLeafLabelList"/>
    <dgm:cxn modelId="{FCD3F185-AA4C-4A31-BDF0-E65163EDAD44}" type="presParOf" srcId="{64330D70-36D6-42E3-A765-4120A2199398}" destId="{D8E594EF-FB7E-472D-84D4-C8B7FC9ABFA9}" srcOrd="1" destOrd="0" presId="urn:microsoft.com/office/officeart/2018/5/layout/IconLeafLabelList"/>
    <dgm:cxn modelId="{2B4734F9-2AA2-49DC-B30D-42BD3D668E23}" type="presParOf" srcId="{64330D70-36D6-42E3-A765-4120A2199398}" destId="{F5204C50-F687-42F1-B30B-7D21527BC961}" srcOrd="2" destOrd="0" presId="urn:microsoft.com/office/officeart/2018/5/layout/IconLeafLabelList"/>
    <dgm:cxn modelId="{6934BA84-9C99-41E2-9CE5-C45652CF9507}" type="presParOf" srcId="{64330D70-36D6-42E3-A765-4120A2199398}" destId="{DF3618A3-04E5-408B-8311-9F0B9750C42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38FE9-3621-4626-AA52-59DC1ADCADD4}">
      <dsp:nvSpPr>
        <dsp:cNvPr id="0" name=""/>
        <dsp:cNvSpPr/>
      </dsp:nvSpPr>
      <dsp:spPr>
        <a:xfrm>
          <a:off x="348206" y="835188"/>
          <a:ext cx="1075482" cy="107548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F8A41B-45C2-449C-9579-B0CAB28C2C47}">
      <dsp:nvSpPr>
        <dsp:cNvPr id="0" name=""/>
        <dsp:cNvSpPr/>
      </dsp:nvSpPr>
      <dsp:spPr>
        <a:xfrm>
          <a:off x="577408" y="1064389"/>
          <a:ext cx="617080" cy="617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D33FB6-48B4-4B80-A872-9093E8AE8965}">
      <dsp:nvSpPr>
        <dsp:cNvPr id="0" name=""/>
        <dsp:cNvSpPr/>
      </dsp:nvSpPr>
      <dsp:spPr>
        <a:xfrm>
          <a:off x="4405"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Automate Data Extraction: Streamline feedback form processing.</a:t>
          </a:r>
        </a:p>
      </dsp:txBody>
      <dsp:txXfrm>
        <a:off x="4405" y="2245657"/>
        <a:ext cx="1763085" cy="705234"/>
      </dsp:txXfrm>
    </dsp:sp>
    <dsp:sp modelId="{F70935AE-B0AD-450F-99C3-9406FFA6B930}">
      <dsp:nvSpPr>
        <dsp:cNvPr id="0" name=""/>
        <dsp:cNvSpPr/>
      </dsp:nvSpPr>
      <dsp:spPr>
        <a:xfrm>
          <a:off x="2419832" y="835188"/>
          <a:ext cx="1075482" cy="107548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B8E0AF-7B66-428B-ABD9-975CF8213F6E}">
      <dsp:nvSpPr>
        <dsp:cNvPr id="0" name=""/>
        <dsp:cNvSpPr/>
      </dsp:nvSpPr>
      <dsp:spPr>
        <a:xfrm>
          <a:off x="2649033" y="1064389"/>
          <a:ext cx="617080" cy="617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9913CA-CD77-4DA5-831E-E364E35B387E}">
      <dsp:nvSpPr>
        <dsp:cNvPr id="0" name=""/>
        <dsp:cNvSpPr/>
      </dsp:nvSpPr>
      <dsp:spPr>
        <a:xfrm>
          <a:off x="2076031"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Improve Accuracy: Reduce errors with AI-driven tools.</a:t>
          </a:r>
        </a:p>
      </dsp:txBody>
      <dsp:txXfrm>
        <a:off x="2076031" y="2245657"/>
        <a:ext cx="1763085" cy="705234"/>
      </dsp:txXfrm>
    </dsp:sp>
    <dsp:sp modelId="{445F2CEE-356B-44D2-BE04-FA3803A38CE7}">
      <dsp:nvSpPr>
        <dsp:cNvPr id="0" name=""/>
        <dsp:cNvSpPr/>
      </dsp:nvSpPr>
      <dsp:spPr>
        <a:xfrm>
          <a:off x="4491458" y="835188"/>
          <a:ext cx="1075482" cy="107548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768285-A565-415B-B3D5-4566005D272D}">
      <dsp:nvSpPr>
        <dsp:cNvPr id="0" name=""/>
        <dsp:cNvSpPr/>
      </dsp:nvSpPr>
      <dsp:spPr>
        <a:xfrm>
          <a:off x="4720659" y="1064389"/>
          <a:ext cx="617080" cy="617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91F234-BFB6-452D-B557-B22C9894E9A0}">
      <dsp:nvSpPr>
        <dsp:cNvPr id="0" name=""/>
        <dsp:cNvSpPr/>
      </dsp:nvSpPr>
      <dsp:spPr>
        <a:xfrm>
          <a:off x="4147657"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Boost Efficiency: Speed up data processing and analysis.</a:t>
          </a:r>
        </a:p>
      </dsp:txBody>
      <dsp:txXfrm>
        <a:off x="4147657" y="2245657"/>
        <a:ext cx="1763085" cy="705234"/>
      </dsp:txXfrm>
    </dsp:sp>
    <dsp:sp modelId="{81CB3D26-4C53-4465-92A9-94A05D44556B}">
      <dsp:nvSpPr>
        <dsp:cNvPr id="0" name=""/>
        <dsp:cNvSpPr/>
      </dsp:nvSpPr>
      <dsp:spPr>
        <a:xfrm>
          <a:off x="6563084" y="835188"/>
          <a:ext cx="1075482" cy="107548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8A10F-D48D-40B3-8BAC-9A09B9B578BC}">
      <dsp:nvSpPr>
        <dsp:cNvPr id="0" name=""/>
        <dsp:cNvSpPr/>
      </dsp:nvSpPr>
      <dsp:spPr>
        <a:xfrm>
          <a:off x="6792285" y="1064389"/>
          <a:ext cx="617080" cy="6170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960867-E045-49F6-A644-9F5CFB0F9713}">
      <dsp:nvSpPr>
        <dsp:cNvPr id="0" name=""/>
        <dsp:cNvSpPr/>
      </dsp:nvSpPr>
      <dsp:spPr>
        <a:xfrm>
          <a:off x="6219283"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Scalability: Handle large volumes of forms effectively.</a:t>
          </a:r>
        </a:p>
      </dsp:txBody>
      <dsp:txXfrm>
        <a:off x="6219283" y="2245657"/>
        <a:ext cx="1763085" cy="705234"/>
      </dsp:txXfrm>
    </dsp:sp>
    <dsp:sp modelId="{C24B2E4D-D827-4DA8-A941-D0B865929B16}">
      <dsp:nvSpPr>
        <dsp:cNvPr id="0" name=""/>
        <dsp:cNvSpPr/>
      </dsp:nvSpPr>
      <dsp:spPr>
        <a:xfrm>
          <a:off x="8634710" y="835188"/>
          <a:ext cx="1075482" cy="1075482"/>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594EF-FB7E-472D-84D4-C8B7FC9ABFA9}">
      <dsp:nvSpPr>
        <dsp:cNvPr id="0" name=""/>
        <dsp:cNvSpPr/>
      </dsp:nvSpPr>
      <dsp:spPr>
        <a:xfrm>
          <a:off x="8863911" y="1064389"/>
          <a:ext cx="617080" cy="6170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3618A3-04E5-408B-8311-9F0B9750C424}">
      <dsp:nvSpPr>
        <dsp:cNvPr id="0" name=""/>
        <dsp:cNvSpPr/>
      </dsp:nvSpPr>
      <dsp:spPr>
        <a:xfrm>
          <a:off x="8290908"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Leverage AWS Services: Use Amazon </a:t>
          </a:r>
          <a:r>
            <a:rPr lang="en-US" sz="1100" kern="1200" dirty="0" err="1"/>
            <a:t>Textract</a:t>
          </a:r>
          <a:r>
            <a:rPr lang="en-US" sz="1100" kern="1200" dirty="0"/>
            <a:t> for OCR and AWS Bedrock for advanced text analysis.</a:t>
          </a:r>
        </a:p>
      </dsp:txBody>
      <dsp:txXfrm>
        <a:off x="8290908" y="2245657"/>
        <a:ext cx="1763085" cy="70523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9/30/2024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623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9/30/2024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2615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9/30/2024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9971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9/30/2024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3809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9/30/2024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7381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9/30/2024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1860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9/30/2024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7529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9/30/2024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211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9/30/2024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917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9/30/2024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210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9/30/2024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0957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9/30/2024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38632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0" r:id="rId6"/>
    <p:sldLayoutId id="2147483796" r:id="rId7"/>
    <p:sldLayoutId id="2147483797" r:id="rId8"/>
    <p:sldLayoutId id="2147483798" r:id="rId9"/>
    <p:sldLayoutId id="2147483799" r:id="rId10"/>
    <p:sldLayoutId id="2147483801"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lorful wavy concept">
            <a:extLst>
              <a:ext uri="{FF2B5EF4-FFF2-40B4-BE49-F238E27FC236}">
                <a16:creationId xmlns:a16="http://schemas.microsoft.com/office/drawing/2014/main" id="{E1C4B8B3-0E09-BD07-0B95-BC3FD1D5AA9D}"/>
              </a:ext>
            </a:extLst>
          </p:cNvPr>
          <p:cNvPicPr>
            <a:picLocks noChangeAspect="1"/>
          </p:cNvPicPr>
          <p:nvPr/>
        </p:nvPicPr>
        <p:blipFill>
          <a:blip r:embed="rId2"/>
          <a:srcRect t="1684" b="14046"/>
          <a:stretch/>
        </p:blipFill>
        <p:spPr>
          <a:xfrm>
            <a:off x="1" y="10"/>
            <a:ext cx="12191999" cy="6857990"/>
          </a:xfrm>
          <a:prstGeom prst="rect">
            <a:avLst/>
          </a:prstGeom>
        </p:spPr>
      </p:pic>
      <p:sp>
        <p:nvSpPr>
          <p:cNvPr id="33" name="Rectangle 32">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A984F-273A-01EA-BF2C-765721A2CF7E}"/>
              </a:ext>
            </a:extLst>
          </p:cNvPr>
          <p:cNvSpPr>
            <a:spLocks noGrp="1"/>
          </p:cNvSpPr>
          <p:nvPr>
            <p:ph type="ctrTitle"/>
          </p:nvPr>
        </p:nvSpPr>
        <p:spPr>
          <a:xfrm>
            <a:off x="735791" y="3331444"/>
            <a:ext cx="6470692" cy="1229306"/>
          </a:xfrm>
        </p:spPr>
        <p:txBody>
          <a:bodyPr>
            <a:normAutofit/>
          </a:bodyPr>
          <a:lstStyle/>
          <a:p>
            <a:r>
              <a:rPr lang="en-AU" sz="5400">
                <a:solidFill>
                  <a:schemeClr val="tx1"/>
                </a:solidFill>
              </a:rPr>
              <a:t>OCR Project</a:t>
            </a:r>
          </a:p>
        </p:txBody>
      </p:sp>
      <p:sp>
        <p:nvSpPr>
          <p:cNvPr id="3" name="Subtitle 2">
            <a:extLst>
              <a:ext uri="{FF2B5EF4-FFF2-40B4-BE49-F238E27FC236}">
                <a16:creationId xmlns:a16="http://schemas.microsoft.com/office/drawing/2014/main" id="{A358202F-1B54-8677-F733-3A1B3F1865DD}"/>
              </a:ext>
            </a:extLst>
          </p:cNvPr>
          <p:cNvSpPr>
            <a:spLocks noGrp="1"/>
          </p:cNvSpPr>
          <p:nvPr>
            <p:ph type="subTitle" idx="1"/>
          </p:nvPr>
        </p:nvSpPr>
        <p:spPr>
          <a:xfrm>
            <a:off x="735791" y="4735799"/>
            <a:ext cx="6470693" cy="605256"/>
          </a:xfrm>
        </p:spPr>
        <p:txBody>
          <a:bodyPr>
            <a:normAutofit/>
          </a:bodyPr>
          <a:lstStyle/>
          <a:p>
            <a:pPr>
              <a:lnSpc>
                <a:spcPct val="90000"/>
              </a:lnSpc>
            </a:pPr>
            <a:r>
              <a:rPr lang="en-US" sz="1700">
                <a:latin typeface="Abhaya Libre"/>
                <a:ea typeface="Abhaya Libre"/>
                <a:cs typeface="Abhaya Libre"/>
                <a:sym typeface="Abhaya Libre"/>
              </a:rPr>
              <a:t>(Optical Character Recognition Project for Patient Feedback forms)</a:t>
            </a:r>
          </a:p>
          <a:p>
            <a:pPr>
              <a:lnSpc>
                <a:spcPct val="90000"/>
              </a:lnSpc>
            </a:pPr>
            <a:endParaRPr lang="en-AU" sz="1700" dirty="0"/>
          </a:p>
        </p:txBody>
      </p:sp>
      <p:cxnSp>
        <p:nvCxnSpPr>
          <p:cNvPr id="35" name="!!Straight Connector">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106327092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4C306C6-5F0A-D339-7C55-361C57A43452}"/>
              </a:ext>
            </a:extLst>
          </p:cNvPr>
          <p:cNvSpPr/>
          <p:nvPr/>
        </p:nvSpPr>
        <p:spPr>
          <a:xfrm>
            <a:off x="6882581" y="4444181"/>
            <a:ext cx="2900516"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3C927C1D-8BA0-2FD0-C1BC-10D8A3EC297D}"/>
              </a:ext>
            </a:extLst>
          </p:cNvPr>
          <p:cNvSpPr/>
          <p:nvPr/>
        </p:nvSpPr>
        <p:spPr>
          <a:xfrm>
            <a:off x="6882581" y="1848465"/>
            <a:ext cx="2900516"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CE2F768D-A834-AE44-4DCE-2C4D1A88F9CC}"/>
              </a:ext>
            </a:extLst>
          </p:cNvPr>
          <p:cNvSpPr txBox="1"/>
          <p:nvPr/>
        </p:nvSpPr>
        <p:spPr>
          <a:xfrm>
            <a:off x="7079229" y="565412"/>
            <a:ext cx="4198374" cy="5552739"/>
          </a:xfrm>
          <a:prstGeom prst="rect">
            <a:avLst/>
          </a:prstGeom>
          <a:noFill/>
        </p:spPr>
        <p:txBody>
          <a:bodyPr wrap="square" rtlCol="0">
            <a:spAutoFit/>
          </a:bodyPr>
          <a:lstStyle/>
          <a:p>
            <a:pPr>
              <a:lnSpc>
                <a:spcPct val="150000"/>
              </a:lnSpc>
            </a:pPr>
            <a:r>
              <a:rPr lang="en-US" sz="1400" b="1" dirty="0"/>
              <a:t>                </a:t>
            </a:r>
            <a:r>
              <a:rPr lang="en-US" sz="1400" b="1" u="sng" dirty="0"/>
              <a:t>Extracted Data</a:t>
            </a:r>
            <a:endParaRPr lang="en-US" sz="1400" u="sng" dirty="0"/>
          </a:p>
          <a:p>
            <a:pPr>
              <a:lnSpc>
                <a:spcPct val="150000"/>
              </a:lnSpc>
            </a:pPr>
            <a:r>
              <a:rPr lang="en-US" sz="1400" dirty="0"/>
              <a:t>Title                              -   MRS</a:t>
            </a:r>
          </a:p>
          <a:p>
            <a:pPr>
              <a:lnSpc>
                <a:spcPct val="150000"/>
              </a:lnSpc>
            </a:pPr>
            <a:r>
              <a:rPr lang="en-US" sz="1400" dirty="0"/>
              <a:t>First Name               -    JODI</a:t>
            </a:r>
          </a:p>
          <a:p>
            <a:pPr>
              <a:lnSpc>
                <a:spcPct val="150000"/>
              </a:lnSpc>
            </a:pPr>
            <a:r>
              <a:rPr lang="en-US" sz="1400" dirty="0"/>
              <a:t>Last Name                 -    LIN</a:t>
            </a:r>
          </a:p>
          <a:p>
            <a:pPr>
              <a:lnSpc>
                <a:spcPct val="150000"/>
              </a:lnSpc>
            </a:pPr>
            <a:r>
              <a:rPr lang="en-US" sz="1400" dirty="0"/>
              <a:t>Street Address        </a:t>
            </a:r>
            <a:r>
              <a:rPr lang="en-US" sz="1400" dirty="0">
                <a:solidFill>
                  <a:srgbClr val="FF0000"/>
                </a:solidFill>
              </a:rPr>
              <a:t>-   26 LE10 POLE</a:t>
            </a:r>
          </a:p>
          <a:p>
            <a:pPr>
              <a:lnSpc>
                <a:spcPct val="150000"/>
              </a:lnSpc>
            </a:pPr>
            <a:r>
              <a:rPr lang="en-US" sz="1400" dirty="0"/>
              <a:t>Suburb                       -   EASTERN</a:t>
            </a:r>
          </a:p>
          <a:p>
            <a:pPr>
              <a:lnSpc>
                <a:spcPct val="150000"/>
              </a:lnSpc>
            </a:pPr>
            <a:r>
              <a:rPr lang="en-US" sz="1400" dirty="0"/>
              <a:t>Post Code                 -   2001</a:t>
            </a:r>
          </a:p>
          <a:p>
            <a:pPr>
              <a:lnSpc>
                <a:spcPct val="150000"/>
              </a:lnSpc>
            </a:pPr>
            <a:r>
              <a:rPr lang="en-US" sz="1400" dirty="0"/>
              <a:t>State                             -  QLD</a:t>
            </a:r>
          </a:p>
          <a:p>
            <a:pPr>
              <a:lnSpc>
                <a:spcPct val="150000"/>
              </a:lnSpc>
            </a:pPr>
            <a:r>
              <a:rPr lang="en-US" sz="1400" dirty="0"/>
              <a:t>Country                     -   AUSTRALIA</a:t>
            </a:r>
          </a:p>
          <a:p>
            <a:pPr>
              <a:lnSpc>
                <a:spcPct val="150000"/>
              </a:lnSpc>
            </a:pPr>
            <a:r>
              <a:rPr lang="en-US" sz="1400" dirty="0"/>
              <a:t>Phone Number      -    0411249867</a:t>
            </a:r>
          </a:p>
          <a:p>
            <a:pPr>
              <a:lnSpc>
                <a:spcPct val="150000"/>
              </a:lnSpc>
            </a:pPr>
            <a:r>
              <a:rPr lang="en-US" sz="1400" dirty="0"/>
              <a:t>Mobile Number     -   </a:t>
            </a:r>
          </a:p>
          <a:p>
            <a:pPr>
              <a:lnSpc>
                <a:spcPct val="150000"/>
              </a:lnSpc>
            </a:pPr>
            <a:r>
              <a:rPr lang="en-US" sz="1400" dirty="0"/>
              <a:t>Medicare No           -    X12345678</a:t>
            </a:r>
          </a:p>
          <a:p>
            <a:pPr>
              <a:lnSpc>
                <a:spcPct val="150000"/>
              </a:lnSpc>
            </a:pPr>
            <a:r>
              <a:rPr lang="en-US" sz="1400" dirty="0"/>
              <a:t>Date of Birth         </a:t>
            </a:r>
            <a:r>
              <a:rPr lang="en-US" sz="1400" dirty="0">
                <a:solidFill>
                  <a:srgbClr val="FF0000"/>
                </a:solidFill>
              </a:rPr>
              <a:t>-    13 / 091196</a:t>
            </a:r>
          </a:p>
          <a:p>
            <a:pPr>
              <a:lnSpc>
                <a:spcPct val="150000"/>
              </a:lnSpc>
            </a:pPr>
            <a:r>
              <a:rPr lang="en-US" sz="1400" dirty="0"/>
              <a:t>Hospital                   -    Logan</a:t>
            </a:r>
          </a:p>
          <a:p>
            <a:pPr>
              <a:lnSpc>
                <a:spcPct val="150000"/>
              </a:lnSpc>
            </a:pPr>
            <a:r>
              <a:rPr lang="en-US" sz="1400" dirty="0"/>
              <a:t>YOUR HEALTH TODAY    -     55</a:t>
            </a:r>
          </a:p>
          <a:p>
            <a:pPr>
              <a:lnSpc>
                <a:spcPct val="150000"/>
              </a:lnSpc>
            </a:pPr>
            <a:r>
              <a:rPr lang="en-US" sz="1400" dirty="0"/>
              <a:t>Patient Record ID        -    299999</a:t>
            </a:r>
          </a:p>
          <a:p>
            <a:pPr>
              <a:lnSpc>
                <a:spcPct val="150000"/>
              </a:lnSpc>
            </a:pPr>
            <a:endParaRPr lang="en-US" sz="1400" dirty="0"/>
          </a:p>
        </p:txBody>
      </p:sp>
      <p:sp>
        <p:nvSpPr>
          <p:cNvPr id="7" name="Rectangle 6">
            <a:extLst>
              <a:ext uri="{FF2B5EF4-FFF2-40B4-BE49-F238E27FC236}">
                <a16:creationId xmlns:a16="http://schemas.microsoft.com/office/drawing/2014/main" id="{B4FA6B44-44D5-DC07-99ED-40E7F556AC4F}"/>
              </a:ext>
            </a:extLst>
          </p:cNvPr>
          <p:cNvSpPr/>
          <p:nvPr/>
        </p:nvSpPr>
        <p:spPr>
          <a:xfrm>
            <a:off x="1671484" y="4444181"/>
            <a:ext cx="2871019"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5B823074-3CF3-C116-F2AD-E4EFC1C1A531}"/>
              </a:ext>
            </a:extLst>
          </p:cNvPr>
          <p:cNvSpPr/>
          <p:nvPr/>
        </p:nvSpPr>
        <p:spPr>
          <a:xfrm>
            <a:off x="1671484" y="1848465"/>
            <a:ext cx="2871019"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6">
            <a:extLst>
              <a:ext uri="{FF2B5EF4-FFF2-40B4-BE49-F238E27FC236}">
                <a16:creationId xmlns:a16="http://schemas.microsoft.com/office/drawing/2014/main" id="{EEE96EED-0E59-04E6-176B-0A7555F789C5}"/>
              </a:ext>
            </a:extLst>
          </p:cNvPr>
          <p:cNvSpPr txBox="1"/>
          <p:nvPr/>
        </p:nvSpPr>
        <p:spPr>
          <a:xfrm>
            <a:off x="1871863" y="565412"/>
            <a:ext cx="3604703" cy="5460406"/>
          </a:xfrm>
          <a:prstGeom prst="rect">
            <a:avLst/>
          </a:prstGeom>
        </p:spPr>
        <p:txBody>
          <a:bodyPr wrap="square" lIns="0" tIns="0" rIns="0" bIns="0" rtlCol="0" anchor="t">
            <a:spAutoFit/>
          </a:bodyPr>
          <a:lstStyle/>
          <a:p>
            <a:pPr>
              <a:lnSpc>
                <a:spcPct val="150000"/>
              </a:lnSpc>
            </a:pPr>
            <a:r>
              <a:rPr lang="en-US" sz="1400" b="1" dirty="0">
                <a:solidFill>
                  <a:srgbClr val="000000"/>
                </a:solidFill>
                <a:ea typeface="Abhaya Libre"/>
                <a:cs typeface="Abhaya Libre"/>
                <a:sym typeface="Abhaya Libre"/>
              </a:rPr>
              <a:t>                         </a:t>
            </a:r>
            <a:r>
              <a:rPr lang="en-US" sz="1400" b="1" u="sng" dirty="0">
                <a:solidFill>
                  <a:srgbClr val="000000"/>
                </a:solidFill>
                <a:ea typeface="Abhaya Libre"/>
                <a:cs typeface="Abhaya Libre"/>
                <a:sym typeface="Abhaya Libre"/>
              </a:rPr>
              <a:t>Original Data</a:t>
            </a:r>
          </a:p>
          <a:p>
            <a:pPr>
              <a:lnSpc>
                <a:spcPct val="150000"/>
              </a:lnSpc>
            </a:pPr>
            <a:r>
              <a:rPr lang="en-US" sz="1400" dirty="0">
                <a:solidFill>
                  <a:srgbClr val="000000"/>
                </a:solidFill>
                <a:ea typeface="Abhaya Libre"/>
                <a:cs typeface="Abhaya Libre"/>
                <a:sym typeface="Abhaya Libre"/>
              </a:rPr>
              <a:t>Title                              -   MRS</a:t>
            </a:r>
          </a:p>
          <a:p>
            <a:pPr>
              <a:lnSpc>
                <a:spcPct val="150000"/>
              </a:lnSpc>
            </a:pPr>
            <a:r>
              <a:rPr lang="en-US" sz="1400" dirty="0">
                <a:solidFill>
                  <a:srgbClr val="000000"/>
                </a:solidFill>
                <a:ea typeface="Abhaya Libre"/>
                <a:cs typeface="Abhaya Libre"/>
                <a:sym typeface="Abhaya Libre"/>
              </a:rPr>
              <a:t>First Name               -    JODI</a:t>
            </a:r>
          </a:p>
          <a:p>
            <a:pPr>
              <a:lnSpc>
                <a:spcPct val="150000"/>
              </a:lnSpc>
            </a:pPr>
            <a:r>
              <a:rPr lang="en-US" sz="1400" dirty="0">
                <a:solidFill>
                  <a:srgbClr val="000000"/>
                </a:solidFill>
                <a:ea typeface="Abhaya Libre"/>
                <a:cs typeface="Abhaya Libre"/>
                <a:sym typeface="Abhaya Libre"/>
              </a:rPr>
              <a:t>Last Name                 -    LIN</a:t>
            </a:r>
          </a:p>
          <a:p>
            <a:pPr>
              <a:lnSpc>
                <a:spcPct val="150000"/>
              </a:lnSpc>
            </a:pPr>
            <a:r>
              <a:rPr lang="en-US" sz="1400" dirty="0">
                <a:solidFill>
                  <a:srgbClr val="000000"/>
                </a:solidFill>
                <a:ea typeface="Abhaya Libre"/>
                <a:cs typeface="Abhaya Libre"/>
                <a:sym typeface="Abhaya Libre"/>
              </a:rPr>
              <a:t>Street Address        -    </a:t>
            </a:r>
            <a:r>
              <a:rPr lang="en-US" sz="1400" b="1" dirty="0">
                <a:solidFill>
                  <a:srgbClr val="AF2622"/>
                </a:solidFill>
                <a:ea typeface="Abhaya Libre Bold"/>
                <a:cs typeface="Abhaya Libre Bold"/>
                <a:sym typeface="Abhaya Libre Bold"/>
              </a:rPr>
              <a:t>26 LELO POLE</a:t>
            </a:r>
          </a:p>
          <a:p>
            <a:pPr>
              <a:lnSpc>
                <a:spcPct val="150000"/>
              </a:lnSpc>
            </a:pPr>
            <a:r>
              <a:rPr lang="en-US" sz="1400" dirty="0">
                <a:solidFill>
                  <a:srgbClr val="000000"/>
                </a:solidFill>
                <a:ea typeface="Abhaya Libre"/>
                <a:cs typeface="Abhaya Libre"/>
                <a:sym typeface="Abhaya Libre"/>
              </a:rPr>
              <a:t>Suburb                       -   EASTERN</a:t>
            </a:r>
          </a:p>
          <a:p>
            <a:pPr>
              <a:lnSpc>
                <a:spcPct val="150000"/>
              </a:lnSpc>
            </a:pPr>
            <a:r>
              <a:rPr lang="en-US" sz="1400" dirty="0">
                <a:solidFill>
                  <a:srgbClr val="000000"/>
                </a:solidFill>
                <a:ea typeface="Abhaya Libre"/>
                <a:cs typeface="Abhaya Libre"/>
                <a:sym typeface="Abhaya Libre"/>
              </a:rPr>
              <a:t>Post Code                 -   2001</a:t>
            </a:r>
          </a:p>
          <a:p>
            <a:pPr>
              <a:lnSpc>
                <a:spcPct val="150000"/>
              </a:lnSpc>
            </a:pPr>
            <a:r>
              <a:rPr lang="en-US" sz="1400" dirty="0">
                <a:solidFill>
                  <a:srgbClr val="000000"/>
                </a:solidFill>
                <a:ea typeface="Abhaya Libre"/>
                <a:cs typeface="Abhaya Libre"/>
                <a:sym typeface="Abhaya Libre"/>
              </a:rPr>
              <a:t>State                             -  QLD</a:t>
            </a:r>
          </a:p>
          <a:p>
            <a:pPr>
              <a:lnSpc>
                <a:spcPct val="150000"/>
              </a:lnSpc>
            </a:pPr>
            <a:r>
              <a:rPr lang="en-US" sz="1400" dirty="0">
                <a:solidFill>
                  <a:srgbClr val="000000"/>
                </a:solidFill>
                <a:ea typeface="Abhaya Libre"/>
                <a:cs typeface="Abhaya Libre"/>
                <a:sym typeface="Abhaya Libre"/>
              </a:rPr>
              <a:t>Country                     -   AUSTRALIA</a:t>
            </a:r>
          </a:p>
          <a:p>
            <a:pPr>
              <a:lnSpc>
                <a:spcPct val="150000"/>
              </a:lnSpc>
            </a:pPr>
            <a:r>
              <a:rPr lang="en-US" sz="1400" dirty="0">
                <a:solidFill>
                  <a:srgbClr val="000000"/>
                </a:solidFill>
                <a:ea typeface="Abhaya Libre"/>
                <a:cs typeface="Abhaya Libre"/>
                <a:sym typeface="Abhaya Libre"/>
              </a:rPr>
              <a:t>Phone Number      -    </a:t>
            </a:r>
            <a:r>
              <a:rPr lang="en-US" sz="1400" dirty="0">
                <a:ea typeface="Abhaya Libre Bold"/>
                <a:cs typeface="Abhaya Libre Bold"/>
                <a:sym typeface="Abhaya Libre Bold"/>
              </a:rPr>
              <a:t>0411249867</a:t>
            </a:r>
          </a:p>
          <a:p>
            <a:pPr>
              <a:lnSpc>
                <a:spcPct val="150000"/>
              </a:lnSpc>
            </a:pPr>
            <a:r>
              <a:rPr lang="en-US" sz="1400" dirty="0">
                <a:solidFill>
                  <a:srgbClr val="000000"/>
                </a:solidFill>
                <a:ea typeface="Abhaya Libre"/>
                <a:cs typeface="Abhaya Libre"/>
                <a:sym typeface="Abhaya Libre"/>
              </a:rPr>
              <a:t>Mobile Number     -   not filled</a:t>
            </a:r>
          </a:p>
          <a:p>
            <a:pPr>
              <a:lnSpc>
                <a:spcPct val="150000"/>
              </a:lnSpc>
            </a:pPr>
            <a:r>
              <a:rPr lang="en-US" sz="1400" dirty="0">
                <a:solidFill>
                  <a:srgbClr val="000000"/>
                </a:solidFill>
                <a:ea typeface="Abhaya Libre"/>
                <a:cs typeface="Abhaya Libre"/>
                <a:sym typeface="Abhaya Libre"/>
              </a:rPr>
              <a:t>Medicare No           -    X12345678</a:t>
            </a:r>
          </a:p>
          <a:p>
            <a:pPr>
              <a:lnSpc>
                <a:spcPct val="150000"/>
              </a:lnSpc>
            </a:pPr>
            <a:r>
              <a:rPr lang="en-US" sz="1400" dirty="0">
                <a:solidFill>
                  <a:srgbClr val="000000"/>
                </a:solidFill>
                <a:ea typeface="Abhaya Libre"/>
                <a:cs typeface="Abhaya Libre"/>
                <a:sym typeface="Abhaya Libre"/>
              </a:rPr>
              <a:t>Date of Birth            -    </a:t>
            </a:r>
            <a:r>
              <a:rPr lang="en-US" sz="1400" b="1" dirty="0">
                <a:solidFill>
                  <a:srgbClr val="AF2622"/>
                </a:solidFill>
                <a:ea typeface="Abhaya Libre Bold"/>
                <a:cs typeface="Abhaya Libre Bold"/>
                <a:sym typeface="Abhaya Libre Bold"/>
              </a:rPr>
              <a:t>13 / 09/ 1961</a:t>
            </a:r>
          </a:p>
          <a:p>
            <a:pPr>
              <a:lnSpc>
                <a:spcPct val="150000"/>
              </a:lnSpc>
            </a:pPr>
            <a:r>
              <a:rPr lang="en-US" sz="1400" dirty="0">
                <a:solidFill>
                  <a:srgbClr val="000000"/>
                </a:solidFill>
                <a:ea typeface="Abhaya Libre"/>
                <a:cs typeface="Abhaya Libre"/>
                <a:sym typeface="Abhaya Libre"/>
              </a:rPr>
              <a:t>Hospital                     -    Logan</a:t>
            </a:r>
          </a:p>
          <a:p>
            <a:pPr>
              <a:lnSpc>
                <a:spcPct val="150000"/>
              </a:lnSpc>
            </a:pPr>
            <a:r>
              <a:rPr lang="en-US" sz="1400" dirty="0">
                <a:solidFill>
                  <a:srgbClr val="000000"/>
                </a:solidFill>
                <a:ea typeface="Abhaya Libre"/>
                <a:cs typeface="Abhaya Libre"/>
                <a:sym typeface="Abhaya Libre"/>
              </a:rPr>
              <a:t>YOUR HEALTH TODAY    -     55</a:t>
            </a:r>
          </a:p>
          <a:p>
            <a:pPr>
              <a:lnSpc>
                <a:spcPct val="150000"/>
              </a:lnSpc>
            </a:pPr>
            <a:r>
              <a:rPr lang="en-US" sz="1400" dirty="0">
                <a:solidFill>
                  <a:srgbClr val="000000"/>
                </a:solidFill>
                <a:ea typeface="Abhaya Libre"/>
                <a:cs typeface="Abhaya Libre"/>
                <a:sym typeface="Abhaya Libre"/>
              </a:rPr>
              <a:t>Patient Record ID                -    299999</a:t>
            </a:r>
          </a:p>
          <a:p>
            <a:pPr algn="ctr">
              <a:lnSpc>
                <a:spcPct val="150000"/>
              </a:lnSpc>
            </a:pPr>
            <a:endParaRPr lang="en-US" sz="1400" dirty="0">
              <a:solidFill>
                <a:srgbClr val="000000"/>
              </a:solidFill>
              <a:ea typeface="Abhaya Libre"/>
              <a:cs typeface="Abhaya Libre"/>
              <a:sym typeface="Abhaya Libre"/>
            </a:endParaRPr>
          </a:p>
        </p:txBody>
      </p:sp>
    </p:spTree>
    <p:extLst>
      <p:ext uri="{BB962C8B-B14F-4D97-AF65-F5344CB8AC3E}">
        <p14:creationId xmlns:p14="http://schemas.microsoft.com/office/powerpoint/2010/main" val="1268722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cxnSp>
        <p:nvCxnSpPr>
          <p:cNvPr id="36" name="Straight Connector 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C87C68DA-DEDB-C4AF-E3C8-94E49FF130D1}"/>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Amazon Bedrock Workflow</a:t>
            </a:r>
          </a:p>
        </p:txBody>
      </p:sp>
      <p:cxnSp>
        <p:nvCxnSpPr>
          <p:cNvPr id="39" name="Straight Connector 38">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diagram of a computer process&#10;&#10;Description automatically generated">
            <a:extLst>
              <a:ext uri="{FF2B5EF4-FFF2-40B4-BE49-F238E27FC236}">
                <a16:creationId xmlns:a16="http://schemas.microsoft.com/office/drawing/2014/main" id="{2983D756-5D10-B3C6-CF93-4537402F8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679658"/>
            <a:ext cx="6275667" cy="3498683"/>
          </a:xfrm>
          <a:prstGeom prst="rect">
            <a:avLst/>
          </a:prstGeom>
        </p:spPr>
      </p:pic>
    </p:spTree>
    <p:extLst>
      <p:ext uri="{BB962C8B-B14F-4D97-AF65-F5344CB8AC3E}">
        <p14:creationId xmlns:p14="http://schemas.microsoft.com/office/powerpoint/2010/main" val="2756000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3E1E8-F034-D156-ACEE-36A9CD5BEA4D}"/>
              </a:ext>
            </a:extLst>
          </p:cNvPr>
          <p:cNvSpPr>
            <a:spLocks noGrp="1"/>
          </p:cNvSpPr>
          <p:nvPr>
            <p:ph type="title"/>
          </p:nvPr>
        </p:nvSpPr>
        <p:spPr>
          <a:xfrm>
            <a:off x="1036320" y="286603"/>
            <a:ext cx="10058400" cy="1450757"/>
          </a:xfrm>
        </p:spPr>
        <p:txBody>
          <a:bodyPr>
            <a:normAutofit/>
          </a:bodyPr>
          <a:lstStyle/>
          <a:p>
            <a:r>
              <a:rPr lang="en-AU" dirty="0"/>
              <a:t>Amazon Bedrock pros &amp; cons</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Robot">
            <a:extLst>
              <a:ext uri="{FF2B5EF4-FFF2-40B4-BE49-F238E27FC236}">
                <a16:creationId xmlns:a16="http://schemas.microsoft.com/office/drawing/2014/main" id="{BF5886CD-D05B-F7C1-7115-19BF2F0B22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15" name="Content Placeholder 2">
            <a:extLst>
              <a:ext uri="{FF2B5EF4-FFF2-40B4-BE49-F238E27FC236}">
                <a16:creationId xmlns:a16="http://schemas.microsoft.com/office/drawing/2014/main" id="{6BFC9502-9726-DF99-5E4D-1C887CE3830C}"/>
              </a:ext>
            </a:extLst>
          </p:cNvPr>
          <p:cNvSpPr>
            <a:spLocks noGrp="1"/>
          </p:cNvSpPr>
          <p:nvPr>
            <p:ph idx="1"/>
          </p:nvPr>
        </p:nvSpPr>
        <p:spPr>
          <a:xfrm>
            <a:off x="4502393" y="2023963"/>
            <a:ext cx="7483130" cy="3760891"/>
          </a:xfrm>
        </p:spPr>
        <p:txBody>
          <a:bodyPr>
            <a:normAutofit/>
          </a:bodyPr>
          <a:lstStyle/>
          <a:p>
            <a:r>
              <a:rPr lang="en-US" dirty="0"/>
              <a:t>Pros:</a:t>
            </a:r>
          </a:p>
          <a:p>
            <a:pPr lvl="1">
              <a:buFont typeface="Wingdings" panose="05000000000000000000" pitchFamily="2" charset="2"/>
              <a:buChar char="q"/>
            </a:pPr>
            <a:r>
              <a:rPr lang="en-US" dirty="0"/>
              <a:t>Advanced AI Models: Provides deep text analysis and contextual understanding.</a:t>
            </a:r>
          </a:p>
          <a:p>
            <a:pPr lvl="1">
              <a:buFont typeface="Wingdings" panose="05000000000000000000" pitchFamily="2" charset="2"/>
              <a:buChar char="q"/>
            </a:pPr>
            <a:r>
              <a:rPr lang="en-US" dirty="0"/>
              <a:t>Rich Insights: Offers more detailed data interpretations.</a:t>
            </a:r>
          </a:p>
          <a:p>
            <a:pPr marL="201168" lvl="1" indent="0">
              <a:buNone/>
            </a:pPr>
            <a:endParaRPr lang="en-US" dirty="0"/>
          </a:p>
          <a:p>
            <a:r>
              <a:rPr lang="en-US" dirty="0"/>
              <a:t>Cons:</a:t>
            </a:r>
          </a:p>
          <a:p>
            <a:pPr lvl="1">
              <a:buFont typeface="Wingdings" panose="05000000000000000000" pitchFamily="2" charset="2"/>
              <a:buChar char="q"/>
            </a:pPr>
            <a:r>
              <a:rPr lang="en-US" dirty="0"/>
              <a:t>Complex Setup: Requires more configuration and setup.</a:t>
            </a:r>
          </a:p>
          <a:p>
            <a:pPr lvl="1">
              <a:buFont typeface="Wingdings" panose="05000000000000000000" pitchFamily="2" charset="2"/>
              <a:buChar char="q"/>
            </a:pPr>
            <a:r>
              <a:rPr lang="en-US" dirty="0"/>
              <a:t>Processing Time: May be slower due to advanced analysis.</a:t>
            </a:r>
          </a:p>
          <a:p>
            <a:endParaRPr lang="en-US" dirty="0"/>
          </a:p>
          <a:p>
            <a:endParaRPr lang="en-AU" dirty="0"/>
          </a:p>
        </p:txBody>
      </p:sp>
      <p:sp>
        <p:nvSpPr>
          <p:cNvPr id="14" name="Rectangle 13">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1067803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197A0-2B85-A3AB-139D-3EE3D154819D}"/>
              </a:ext>
            </a:extLst>
          </p:cNvPr>
          <p:cNvPicPr>
            <a:picLocks noChangeAspect="1"/>
          </p:cNvPicPr>
          <p:nvPr/>
        </p:nvPicPr>
        <p:blipFill>
          <a:blip r:embed="rId2"/>
          <a:stretch>
            <a:fillRect/>
          </a:stretch>
        </p:blipFill>
        <p:spPr>
          <a:xfrm>
            <a:off x="1033563" y="395258"/>
            <a:ext cx="9731583" cy="5654530"/>
          </a:xfrm>
          <a:prstGeom prst="rect">
            <a:avLst/>
          </a:prstGeom>
        </p:spPr>
      </p:pic>
    </p:spTree>
    <p:extLst>
      <p:ext uri="{BB962C8B-B14F-4D97-AF65-F5344CB8AC3E}">
        <p14:creationId xmlns:p14="http://schemas.microsoft.com/office/powerpoint/2010/main" val="4247170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519E55-338E-3577-AA1A-C7F544A23733}"/>
              </a:ext>
            </a:extLst>
          </p:cNvPr>
          <p:cNvSpPr/>
          <p:nvPr/>
        </p:nvSpPr>
        <p:spPr>
          <a:xfrm>
            <a:off x="6912077" y="4444181"/>
            <a:ext cx="2959510"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E2FE7AE1-C293-9A92-46B6-737C436CC793}"/>
              </a:ext>
            </a:extLst>
          </p:cNvPr>
          <p:cNvSpPr/>
          <p:nvPr/>
        </p:nvSpPr>
        <p:spPr>
          <a:xfrm>
            <a:off x="6912077" y="3465814"/>
            <a:ext cx="2959510"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3E7E461-697D-D301-DC32-FED2E32BD054}"/>
              </a:ext>
            </a:extLst>
          </p:cNvPr>
          <p:cNvSpPr/>
          <p:nvPr/>
        </p:nvSpPr>
        <p:spPr>
          <a:xfrm>
            <a:off x="6912077" y="1936955"/>
            <a:ext cx="3254478" cy="31463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40EC760D-53D7-2A5E-B74F-80E8817F2308}"/>
              </a:ext>
            </a:extLst>
          </p:cNvPr>
          <p:cNvSpPr/>
          <p:nvPr/>
        </p:nvSpPr>
        <p:spPr>
          <a:xfrm>
            <a:off x="1671484" y="4444181"/>
            <a:ext cx="2871019"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D522B623-0215-7610-0982-7DE44FF32ED6}"/>
              </a:ext>
            </a:extLst>
          </p:cNvPr>
          <p:cNvSpPr/>
          <p:nvPr/>
        </p:nvSpPr>
        <p:spPr>
          <a:xfrm>
            <a:off x="1671484" y="3465814"/>
            <a:ext cx="2871019"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3ACD403B-62CA-3127-3A4D-2FA9936C7961}"/>
              </a:ext>
            </a:extLst>
          </p:cNvPr>
          <p:cNvSpPr/>
          <p:nvPr/>
        </p:nvSpPr>
        <p:spPr>
          <a:xfrm>
            <a:off x="1671484" y="1848465"/>
            <a:ext cx="2871019"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6">
            <a:extLst>
              <a:ext uri="{FF2B5EF4-FFF2-40B4-BE49-F238E27FC236}">
                <a16:creationId xmlns:a16="http://schemas.microsoft.com/office/drawing/2014/main" id="{1E1A4499-D50B-9C37-DA70-ACEBEF41F6E7}"/>
              </a:ext>
            </a:extLst>
          </p:cNvPr>
          <p:cNvSpPr txBox="1"/>
          <p:nvPr/>
        </p:nvSpPr>
        <p:spPr>
          <a:xfrm>
            <a:off x="1871863" y="565412"/>
            <a:ext cx="3604703" cy="5460406"/>
          </a:xfrm>
          <a:prstGeom prst="rect">
            <a:avLst/>
          </a:prstGeom>
        </p:spPr>
        <p:txBody>
          <a:bodyPr wrap="square" lIns="0" tIns="0" rIns="0" bIns="0" rtlCol="0" anchor="t">
            <a:spAutoFit/>
          </a:bodyPr>
          <a:lstStyle/>
          <a:p>
            <a:pPr>
              <a:lnSpc>
                <a:spcPct val="150000"/>
              </a:lnSpc>
            </a:pPr>
            <a:r>
              <a:rPr lang="en-US" sz="1400" b="1" dirty="0">
                <a:solidFill>
                  <a:srgbClr val="000000"/>
                </a:solidFill>
                <a:ea typeface="Abhaya Libre"/>
                <a:cs typeface="Abhaya Libre"/>
                <a:sym typeface="Abhaya Libre"/>
              </a:rPr>
              <a:t>                         </a:t>
            </a:r>
            <a:r>
              <a:rPr lang="en-US" sz="1400" b="1" u="sng" dirty="0">
                <a:solidFill>
                  <a:srgbClr val="000000"/>
                </a:solidFill>
                <a:ea typeface="Abhaya Libre"/>
                <a:cs typeface="Abhaya Libre"/>
                <a:sym typeface="Abhaya Libre"/>
              </a:rPr>
              <a:t>Original Data</a:t>
            </a:r>
          </a:p>
          <a:p>
            <a:pPr>
              <a:lnSpc>
                <a:spcPct val="150000"/>
              </a:lnSpc>
            </a:pPr>
            <a:r>
              <a:rPr lang="en-US" sz="1400" dirty="0">
                <a:solidFill>
                  <a:srgbClr val="000000"/>
                </a:solidFill>
                <a:ea typeface="Abhaya Libre"/>
                <a:cs typeface="Abhaya Libre"/>
                <a:sym typeface="Abhaya Libre"/>
              </a:rPr>
              <a:t>Title                              -   MRS</a:t>
            </a:r>
          </a:p>
          <a:p>
            <a:pPr>
              <a:lnSpc>
                <a:spcPct val="150000"/>
              </a:lnSpc>
            </a:pPr>
            <a:r>
              <a:rPr lang="en-US" sz="1400" dirty="0">
                <a:solidFill>
                  <a:srgbClr val="000000"/>
                </a:solidFill>
                <a:ea typeface="Abhaya Libre"/>
                <a:cs typeface="Abhaya Libre"/>
                <a:sym typeface="Abhaya Libre"/>
              </a:rPr>
              <a:t>First Name               -    JODI</a:t>
            </a:r>
          </a:p>
          <a:p>
            <a:pPr>
              <a:lnSpc>
                <a:spcPct val="150000"/>
              </a:lnSpc>
            </a:pPr>
            <a:r>
              <a:rPr lang="en-US" sz="1400" dirty="0">
                <a:solidFill>
                  <a:srgbClr val="000000"/>
                </a:solidFill>
                <a:ea typeface="Abhaya Libre"/>
                <a:cs typeface="Abhaya Libre"/>
                <a:sym typeface="Abhaya Libre"/>
              </a:rPr>
              <a:t>Last Name                 -    LIN</a:t>
            </a:r>
          </a:p>
          <a:p>
            <a:pPr>
              <a:lnSpc>
                <a:spcPct val="150000"/>
              </a:lnSpc>
            </a:pPr>
            <a:r>
              <a:rPr lang="en-US" sz="1400" dirty="0">
                <a:solidFill>
                  <a:srgbClr val="000000"/>
                </a:solidFill>
                <a:ea typeface="Abhaya Libre"/>
                <a:cs typeface="Abhaya Libre"/>
                <a:sym typeface="Abhaya Libre"/>
              </a:rPr>
              <a:t>Street Address        -    </a:t>
            </a:r>
            <a:r>
              <a:rPr lang="en-US" sz="1400" b="1" dirty="0">
                <a:solidFill>
                  <a:srgbClr val="AF2622"/>
                </a:solidFill>
                <a:ea typeface="Abhaya Libre Bold"/>
                <a:cs typeface="Abhaya Libre Bold"/>
                <a:sym typeface="Abhaya Libre Bold"/>
              </a:rPr>
              <a:t>26 LELO POLE</a:t>
            </a:r>
          </a:p>
          <a:p>
            <a:pPr>
              <a:lnSpc>
                <a:spcPct val="150000"/>
              </a:lnSpc>
            </a:pPr>
            <a:r>
              <a:rPr lang="en-US" sz="1400" dirty="0">
                <a:solidFill>
                  <a:srgbClr val="000000"/>
                </a:solidFill>
                <a:ea typeface="Abhaya Libre"/>
                <a:cs typeface="Abhaya Libre"/>
                <a:sym typeface="Abhaya Libre"/>
              </a:rPr>
              <a:t>Suburb                       -   EASTERN</a:t>
            </a:r>
          </a:p>
          <a:p>
            <a:pPr>
              <a:lnSpc>
                <a:spcPct val="150000"/>
              </a:lnSpc>
            </a:pPr>
            <a:r>
              <a:rPr lang="en-US" sz="1400" dirty="0">
                <a:solidFill>
                  <a:srgbClr val="000000"/>
                </a:solidFill>
                <a:ea typeface="Abhaya Libre"/>
                <a:cs typeface="Abhaya Libre"/>
                <a:sym typeface="Abhaya Libre"/>
              </a:rPr>
              <a:t>Post Code                 -   2001</a:t>
            </a:r>
          </a:p>
          <a:p>
            <a:pPr>
              <a:lnSpc>
                <a:spcPct val="150000"/>
              </a:lnSpc>
            </a:pPr>
            <a:r>
              <a:rPr lang="en-US" sz="1400" dirty="0">
                <a:solidFill>
                  <a:srgbClr val="000000"/>
                </a:solidFill>
                <a:ea typeface="Abhaya Libre"/>
                <a:cs typeface="Abhaya Libre"/>
                <a:sym typeface="Abhaya Libre"/>
              </a:rPr>
              <a:t>State                             -  QLD</a:t>
            </a:r>
          </a:p>
          <a:p>
            <a:pPr>
              <a:lnSpc>
                <a:spcPct val="150000"/>
              </a:lnSpc>
            </a:pPr>
            <a:r>
              <a:rPr lang="en-US" sz="1400" dirty="0">
                <a:solidFill>
                  <a:srgbClr val="000000"/>
                </a:solidFill>
                <a:ea typeface="Abhaya Libre"/>
                <a:cs typeface="Abhaya Libre"/>
                <a:sym typeface="Abhaya Libre"/>
              </a:rPr>
              <a:t>Country                     -   AUSTRALIA</a:t>
            </a:r>
          </a:p>
          <a:p>
            <a:pPr>
              <a:lnSpc>
                <a:spcPct val="150000"/>
              </a:lnSpc>
            </a:pPr>
            <a:r>
              <a:rPr lang="en-US" sz="1400" dirty="0">
                <a:solidFill>
                  <a:srgbClr val="000000"/>
                </a:solidFill>
                <a:ea typeface="Abhaya Libre"/>
                <a:cs typeface="Abhaya Libre"/>
                <a:sym typeface="Abhaya Libre"/>
              </a:rPr>
              <a:t>Phone Number      -    </a:t>
            </a:r>
            <a:r>
              <a:rPr lang="en-US" sz="1400" b="1" dirty="0">
                <a:solidFill>
                  <a:srgbClr val="AF2622"/>
                </a:solidFill>
                <a:ea typeface="Abhaya Libre Bold"/>
                <a:cs typeface="Abhaya Libre Bold"/>
                <a:sym typeface="Abhaya Libre Bold"/>
              </a:rPr>
              <a:t>0411249867</a:t>
            </a:r>
          </a:p>
          <a:p>
            <a:pPr>
              <a:lnSpc>
                <a:spcPct val="150000"/>
              </a:lnSpc>
            </a:pPr>
            <a:r>
              <a:rPr lang="en-US" sz="1400" dirty="0">
                <a:solidFill>
                  <a:srgbClr val="000000"/>
                </a:solidFill>
                <a:ea typeface="Abhaya Libre"/>
                <a:cs typeface="Abhaya Libre"/>
                <a:sym typeface="Abhaya Libre"/>
              </a:rPr>
              <a:t>Mobile Number     -   not filled</a:t>
            </a:r>
          </a:p>
          <a:p>
            <a:pPr>
              <a:lnSpc>
                <a:spcPct val="150000"/>
              </a:lnSpc>
            </a:pPr>
            <a:r>
              <a:rPr lang="en-US" sz="1400" dirty="0">
                <a:solidFill>
                  <a:srgbClr val="000000"/>
                </a:solidFill>
                <a:ea typeface="Abhaya Libre"/>
                <a:cs typeface="Abhaya Libre"/>
                <a:sym typeface="Abhaya Libre"/>
              </a:rPr>
              <a:t>Medicare No           -    X12345678</a:t>
            </a:r>
          </a:p>
          <a:p>
            <a:pPr>
              <a:lnSpc>
                <a:spcPct val="150000"/>
              </a:lnSpc>
            </a:pPr>
            <a:r>
              <a:rPr lang="en-US" sz="1400" dirty="0">
                <a:solidFill>
                  <a:srgbClr val="000000"/>
                </a:solidFill>
                <a:ea typeface="Abhaya Libre"/>
                <a:cs typeface="Abhaya Libre"/>
                <a:sym typeface="Abhaya Libre"/>
              </a:rPr>
              <a:t>Date of Birth            -    </a:t>
            </a:r>
            <a:r>
              <a:rPr lang="en-US" sz="1400" b="1" dirty="0">
                <a:solidFill>
                  <a:srgbClr val="AF2622"/>
                </a:solidFill>
                <a:ea typeface="Abhaya Libre Bold"/>
                <a:cs typeface="Abhaya Libre Bold"/>
                <a:sym typeface="Abhaya Libre Bold"/>
              </a:rPr>
              <a:t>13 / 09/ 1961</a:t>
            </a:r>
          </a:p>
          <a:p>
            <a:pPr>
              <a:lnSpc>
                <a:spcPct val="150000"/>
              </a:lnSpc>
            </a:pPr>
            <a:r>
              <a:rPr lang="en-US" sz="1400" dirty="0">
                <a:solidFill>
                  <a:srgbClr val="000000"/>
                </a:solidFill>
                <a:ea typeface="Abhaya Libre"/>
                <a:cs typeface="Abhaya Libre"/>
                <a:sym typeface="Abhaya Libre"/>
              </a:rPr>
              <a:t>Hospital                     -    Logan</a:t>
            </a:r>
          </a:p>
          <a:p>
            <a:pPr>
              <a:lnSpc>
                <a:spcPct val="150000"/>
              </a:lnSpc>
            </a:pPr>
            <a:r>
              <a:rPr lang="en-US" sz="1400" dirty="0">
                <a:solidFill>
                  <a:srgbClr val="000000"/>
                </a:solidFill>
                <a:ea typeface="Abhaya Libre"/>
                <a:cs typeface="Abhaya Libre"/>
                <a:sym typeface="Abhaya Libre"/>
              </a:rPr>
              <a:t>YOUR HEALTH TODAY    -     55</a:t>
            </a:r>
          </a:p>
          <a:p>
            <a:pPr>
              <a:lnSpc>
                <a:spcPct val="150000"/>
              </a:lnSpc>
            </a:pPr>
            <a:r>
              <a:rPr lang="en-US" sz="1400" dirty="0">
                <a:solidFill>
                  <a:srgbClr val="000000"/>
                </a:solidFill>
                <a:ea typeface="Abhaya Libre"/>
                <a:cs typeface="Abhaya Libre"/>
                <a:sym typeface="Abhaya Libre"/>
              </a:rPr>
              <a:t>Patient Record ID                -    299999</a:t>
            </a:r>
          </a:p>
          <a:p>
            <a:pPr algn="ctr">
              <a:lnSpc>
                <a:spcPct val="150000"/>
              </a:lnSpc>
            </a:pPr>
            <a:endParaRPr lang="en-US" sz="1400" dirty="0">
              <a:solidFill>
                <a:srgbClr val="000000"/>
              </a:solidFill>
              <a:ea typeface="Abhaya Libre"/>
              <a:cs typeface="Abhaya Libre"/>
              <a:sym typeface="Abhaya Libre"/>
            </a:endParaRPr>
          </a:p>
        </p:txBody>
      </p:sp>
      <p:sp>
        <p:nvSpPr>
          <p:cNvPr id="4" name="TextBox 6">
            <a:extLst>
              <a:ext uri="{FF2B5EF4-FFF2-40B4-BE49-F238E27FC236}">
                <a16:creationId xmlns:a16="http://schemas.microsoft.com/office/drawing/2014/main" id="{CB599EDB-2BD3-B056-5B62-0620B383B1D4}"/>
              </a:ext>
            </a:extLst>
          </p:cNvPr>
          <p:cNvSpPr txBox="1"/>
          <p:nvPr/>
        </p:nvSpPr>
        <p:spPr>
          <a:xfrm>
            <a:off x="7063298" y="597487"/>
            <a:ext cx="3712859" cy="5663025"/>
          </a:xfrm>
          <a:prstGeom prst="rect">
            <a:avLst/>
          </a:prstGeom>
        </p:spPr>
        <p:txBody>
          <a:bodyPr wrap="square" lIns="0" tIns="0" rIns="0" bIns="0" rtlCol="0" anchor="t">
            <a:spAutoFit/>
          </a:bodyPr>
          <a:lstStyle/>
          <a:p>
            <a:pPr algn="ctr">
              <a:lnSpc>
                <a:spcPct val="150000"/>
              </a:lnSpc>
            </a:pPr>
            <a:r>
              <a:rPr lang="en-US" sz="1400" b="1" u="sng" dirty="0">
                <a:solidFill>
                  <a:srgbClr val="000000"/>
                </a:solidFill>
                <a:ea typeface="Abhaya Libre"/>
                <a:cs typeface="Abhaya Libre"/>
                <a:sym typeface="Abhaya Libre"/>
              </a:rPr>
              <a:t>Extracted Data</a:t>
            </a:r>
          </a:p>
          <a:p>
            <a:pPr>
              <a:lnSpc>
                <a:spcPct val="150000"/>
              </a:lnSpc>
            </a:pPr>
            <a:r>
              <a:rPr lang="en-US" sz="1400" dirty="0">
                <a:solidFill>
                  <a:srgbClr val="000000"/>
                </a:solidFill>
                <a:ea typeface="Abhaya Libre"/>
                <a:cs typeface="Abhaya Libre"/>
                <a:sym typeface="Abhaya Libre"/>
              </a:rPr>
              <a:t>Title                              -   MRS</a:t>
            </a:r>
          </a:p>
          <a:p>
            <a:pPr>
              <a:lnSpc>
                <a:spcPct val="150000"/>
              </a:lnSpc>
            </a:pPr>
            <a:r>
              <a:rPr lang="en-US" sz="1400" dirty="0">
                <a:solidFill>
                  <a:srgbClr val="000000"/>
                </a:solidFill>
                <a:ea typeface="Abhaya Libre"/>
                <a:cs typeface="Abhaya Libre"/>
                <a:sym typeface="Abhaya Libre"/>
              </a:rPr>
              <a:t>First Name               -    JODI</a:t>
            </a:r>
          </a:p>
          <a:p>
            <a:pPr>
              <a:lnSpc>
                <a:spcPct val="150000"/>
              </a:lnSpc>
            </a:pPr>
            <a:r>
              <a:rPr lang="en-US" sz="1400" dirty="0">
                <a:solidFill>
                  <a:srgbClr val="000000"/>
                </a:solidFill>
                <a:ea typeface="Abhaya Libre"/>
                <a:cs typeface="Abhaya Libre"/>
                <a:sym typeface="Abhaya Libre"/>
              </a:rPr>
              <a:t>Last Name                 -    LIN</a:t>
            </a:r>
          </a:p>
          <a:p>
            <a:pPr>
              <a:lnSpc>
                <a:spcPct val="150000"/>
              </a:lnSpc>
            </a:pPr>
            <a:r>
              <a:rPr lang="en-US" sz="1400" dirty="0">
                <a:solidFill>
                  <a:srgbClr val="000000"/>
                </a:solidFill>
                <a:ea typeface="Abhaya Libre"/>
                <a:cs typeface="Abhaya Libre"/>
                <a:sym typeface="Abhaya Libre"/>
              </a:rPr>
              <a:t>Street Address          - </a:t>
            </a:r>
            <a:r>
              <a:rPr lang="en-US" sz="1400" b="1" dirty="0">
                <a:solidFill>
                  <a:srgbClr val="AF2622"/>
                </a:solidFill>
                <a:latin typeface="Abhaya Libre Bold"/>
                <a:ea typeface="Abhaya Libre Bold"/>
                <a:cs typeface="Abhaya Libre Bold"/>
                <a:sym typeface="Abhaya Libre Bold"/>
              </a:rPr>
              <a:t>246 LEICESTER POLE</a:t>
            </a:r>
          </a:p>
          <a:p>
            <a:pPr>
              <a:lnSpc>
                <a:spcPct val="150000"/>
              </a:lnSpc>
            </a:pPr>
            <a:r>
              <a:rPr lang="en-US" sz="1400" dirty="0">
                <a:solidFill>
                  <a:srgbClr val="000000"/>
                </a:solidFill>
                <a:ea typeface="Abhaya Libre"/>
                <a:cs typeface="Abhaya Libre"/>
                <a:sym typeface="Abhaya Libre"/>
              </a:rPr>
              <a:t>Suburb                       -   EASTERN</a:t>
            </a:r>
          </a:p>
          <a:p>
            <a:pPr>
              <a:lnSpc>
                <a:spcPct val="150000"/>
              </a:lnSpc>
            </a:pPr>
            <a:r>
              <a:rPr lang="en-US" sz="1400" dirty="0">
                <a:solidFill>
                  <a:srgbClr val="000000"/>
                </a:solidFill>
                <a:ea typeface="Abhaya Libre"/>
                <a:cs typeface="Abhaya Libre"/>
                <a:sym typeface="Abhaya Libre"/>
              </a:rPr>
              <a:t>Post Code                 -   2001</a:t>
            </a:r>
          </a:p>
          <a:p>
            <a:pPr>
              <a:lnSpc>
                <a:spcPct val="150000"/>
              </a:lnSpc>
            </a:pPr>
            <a:r>
              <a:rPr lang="en-US" sz="1400" dirty="0">
                <a:solidFill>
                  <a:srgbClr val="000000"/>
                </a:solidFill>
                <a:ea typeface="Abhaya Libre"/>
                <a:cs typeface="Abhaya Libre"/>
                <a:sym typeface="Abhaya Libre"/>
              </a:rPr>
              <a:t>State                             -  QLD</a:t>
            </a:r>
          </a:p>
          <a:p>
            <a:pPr>
              <a:lnSpc>
                <a:spcPct val="150000"/>
              </a:lnSpc>
            </a:pPr>
            <a:r>
              <a:rPr lang="en-US" sz="1400" dirty="0">
                <a:solidFill>
                  <a:srgbClr val="000000"/>
                </a:solidFill>
                <a:ea typeface="Abhaya Libre"/>
                <a:cs typeface="Abhaya Libre"/>
                <a:sym typeface="Abhaya Libre"/>
              </a:rPr>
              <a:t>Country                     -   AUSTRALIA</a:t>
            </a:r>
          </a:p>
          <a:p>
            <a:pPr>
              <a:lnSpc>
                <a:spcPct val="150000"/>
              </a:lnSpc>
            </a:pPr>
            <a:r>
              <a:rPr lang="en-US" sz="1400" dirty="0">
                <a:solidFill>
                  <a:srgbClr val="000000"/>
                </a:solidFill>
                <a:ea typeface="Abhaya Libre"/>
                <a:cs typeface="Abhaya Libre"/>
                <a:sym typeface="Abhaya Libre"/>
              </a:rPr>
              <a:t>Phone Number      -    </a:t>
            </a:r>
            <a:r>
              <a:rPr lang="en-US" sz="1400" b="1" dirty="0">
                <a:solidFill>
                  <a:srgbClr val="AF2622"/>
                </a:solidFill>
                <a:latin typeface="Abhaya Libre Bold"/>
                <a:ea typeface="Abhaya Libre Bold"/>
                <a:cs typeface="Abhaya Libre Bold"/>
                <a:sym typeface="Abhaya Libre Bold"/>
              </a:rPr>
              <a:t>0411241327</a:t>
            </a:r>
          </a:p>
          <a:p>
            <a:pPr>
              <a:lnSpc>
                <a:spcPct val="150000"/>
              </a:lnSpc>
            </a:pPr>
            <a:r>
              <a:rPr lang="en-US" sz="1400" dirty="0">
                <a:solidFill>
                  <a:srgbClr val="000000"/>
                </a:solidFill>
                <a:ea typeface="Abhaya Libre"/>
                <a:cs typeface="Abhaya Libre"/>
                <a:sym typeface="Abhaya Libre"/>
              </a:rPr>
              <a:t>Mobile Number     -   not filled</a:t>
            </a:r>
          </a:p>
          <a:p>
            <a:pPr>
              <a:lnSpc>
                <a:spcPct val="150000"/>
              </a:lnSpc>
            </a:pPr>
            <a:r>
              <a:rPr lang="en-US" sz="1400" dirty="0">
                <a:solidFill>
                  <a:srgbClr val="000000"/>
                </a:solidFill>
                <a:ea typeface="Abhaya Libre"/>
                <a:cs typeface="Abhaya Libre"/>
                <a:sym typeface="Abhaya Libre"/>
              </a:rPr>
              <a:t>Medicare No           -    X12345678</a:t>
            </a:r>
          </a:p>
          <a:p>
            <a:pPr>
              <a:lnSpc>
                <a:spcPct val="150000"/>
              </a:lnSpc>
            </a:pPr>
            <a:r>
              <a:rPr lang="en-US" sz="1400" dirty="0">
                <a:solidFill>
                  <a:srgbClr val="000000"/>
                </a:solidFill>
                <a:ea typeface="Abhaya Libre"/>
                <a:cs typeface="Abhaya Libre"/>
                <a:sym typeface="Abhaya Libre"/>
              </a:rPr>
              <a:t>Date of Birth            -    </a:t>
            </a:r>
            <a:r>
              <a:rPr lang="en-US" sz="1400" b="1" dirty="0">
                <a:solidFill>
                  <a:srgbClr val="AF2622"/>
                </a:solidFill>
                <a:ea typeface="Abhaya Libre Bold"/>
                <a:cs typeface="Abhaya Libre Bold"/>
                <a:sym typeface="Abhaya Libre Bold"/>
              </a:rPr>
              <a:t>13 / 09/ 1971</a:t>
            </a:r>
          </a:p>
          <a:p>
            <a:pPr>
              <a:lnSpc>
                <a:spcPct val="150000"/>
              </a:lnSpc>
            </a:pPr>
            <a:r>
              <a:rPr lang="en-US" sz="1400" dirty="0">
                <a:solidFill>
                  <a:srgbClr val="000000"/>
                </a:solidFill>
                <a:ea typeface="Abhaya Libre"/>
                <a:cs typeface="Abhaya Libre"/>
                <a:sym typeface="Abhaya Libre"/>
              </a:rPr>
              <a:t>Hospital                     -    Logan</a:t>
            </a:r>
          </a:p>
          <a:p>
            <a:pPr>
              <a:lnSpc>
                <a:spcPct val="150000"/>
              </a:lnSpc>
            </a:pPr>
            <a:r>
              <a:rPr lang="en-US" sz="1400" dirty="0">
                <a:solidFill>
                  <a:srgbClr val="000000"/>
                </a:solidFill>
                <a:ea typeface="Abhaya Libre"/>
                <a:cs typeface="Abhaya Libre"/>
                <a:sym typeface="Abhaya Libre"/>
              </a:rPr>
              <a:t>YOUR HEALTH TODAY    -     55</a:t>
            </a:r>
          </a:p>
          <a:p>
            <a:pPr>
              <a:lnSpc>
                <a:spcPct val="150000"/>
              </a:lnSpc>
            </a:pPr>
            <a:r>
              <a:rPr lang="en-US" sz="1400" dirty="0">
                <a:solidFill>
                  <a:srgbClr val="000000"/>
                </a:solidFill>
                <a:ea typeface="Abhaya Libre"/>
                <a:cs typeface="Abhaya Libre"/>
                <a:sym typeface="Abhaya Libre"/>
              </a:rPr>
              <a:t>Patient Record ID                -    299999</a:t>
            </a:r>
          </a:p>
          <a:p>
            <a:pPr algn="ctr">
              <a:lnSpc>
                <a:spcPct val="150000"/>
              </a:lnSpc>
            </a:pPr>
            <a:endParaRPr lang="en-US" sz="1400" dirty="0">
              <a:solidFill>
                <a:srgbClr val="000000"/>
              </a:solidFill>
              <a:ea typeface="Abhaya Libre"/>
              <a:cs typeface="Abhaya Libre"/>
              <a:sym typeface="Abhaya Libre"/>
            </a:endParaRPr>
          </a:p>
        </p:txBody>
      </p:sp>
    </p:spTree>
    <p:extLst>
      <p:ext uri="{BB962C8B-B14F-4D97-AF65-F5344CB8AC3E}">
        <p14:creationId xmlns:p14="http://schemas.microsoft.com/office/powerpoint/2010/main" val="2490174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D8C05-C132-4F79-A9F1-6CC55C6D05E1}"/>
              </a:ext>
            </a:extLst>
          </p:cNvPr>
          <p:cNvSpPr>
            <a:spLocks noGrp="1"/>
          </p:cNvSpPr>
          <p:nvPr>
            <p:ph type="title"/>
          </p:nvPr>
        </p:nvSpPr>
        <p:spPr>
          <a:xfrm>
            <a:off x="1901163" y="1111753"/>
            <a:ext cx="3720353" cy="4634494"/>
          </a:xfrm>
          <a:ln w="25400" cap="sq">
            <a:noFill/>
            <a:miter lim="800000"/>
          </a:ln>
        </p:spPr>
        <p:txBody>
          <a:bodyPr anchor="ctr">
            <a:normAutofit/>
          </a:bodyPr>
          <a:lstStyle/>
          <a:p>
            <a:pPr algn="ctr"/>
            <a:r>
              <a:rPr lang="en-AU" sz="3200" b="1">
                <a:solidFill>
                  <a:schemeClr val="bg1"/>
                </a:solidFill>
              </a:rPr>
              <a:t>Textract vs Bedrock Comparative Analysis</a:t>
            </a:r>
          </a:p>
        </p:txBody>
      </p:sp>
      <p:sp>
        <p:nvSpPr>
          <p:cNvPr id="3" name="Content Placeholder 2">
            <a:extLst>
              <a:ext uri="{FF2B5EF4-FFF2-40B4-BE49-F238E27FC236}">
                <a16:creationId xmlns:a16="http://schemas.microsoft.com/office/drawing/2014/main" id="{F441748D-6EF9-4FBB-FBB2-949D404F5B49}"/>
              </a:ext>
            </a:extLst>
          </p:cNvPr>
          <p:cNvSpPr>
            <a:spLocks noGrp="1"/>
          </p:cNvSpPr>
          <p:nvPr>
            <p:ph idx="1"/>
          </p:nvPr>
        </p:nvSpPr>
        <p:spPr>
          <a:xfrm>
            <a:off x="6570206" y="1111753"/>
            <a:ext cx="5057396" cy="4628275"/>
          </a:xfrm>
        </p:spPr>
        <p:txBody>
          <a:bodyPr anchor="ctr">
            <a:normAutofit/>
          </a:bodyPr>
          <a:lstStyle/>
          <a:p>
            <a:endParaRPr lang="en-US" dirty="0">
              <a:solidFill>
                <a:schemeClr val="tx1">
                  <a:lumMod val="85000"/>
                  <a:lumOff val="15000"/>
                </a:schemeClr>
              </a:solidFill>
            </a:endParaRPr>
          </a:p>
          <a:p>
            <a:endParaRPr lang="en-US" dirty="0">
              <a:solidFill>
                <a:schemeClr val="tx1">
                  <a:lumMod val="85000"/>
                  <a:lumOff val="15000"/>
                </a:schemeClr>
              </a:solidFill>
            </a:endParaRPr>
          </a:p>
          <a:p>
            <a:r>
              <a:rPr lang="en-US" dirty="0">
                <a:solidFill>
                  <a:schemeClr val="tx1">
                    <a:lumMod val="85000"/>
                    <a:lumOff val="15000"/>
                  </a:schemeClr>
                </a:solidFill>
              </a:rPr>
              <a:t>Which do you think is the better approach for your needs?</a:t>
            </a:r>
          </a:p>
          <a:p>
            <a:endParaRPr lang="en-US" dirty="0">
              <a:solidFill>
                <a:schemeClr val="tx1">
                  <a:lumMod val="85000"/>
                  <a:lumOff val="15000"/>
                </a:schemeClr>
              </a:solidFill>
            </a:endParaRPr>
          </a:p>
          <a:p>
            <a:endParaRPr lang="en-AU" dirty="0">
              <a:solidFill>
                <a:schemeClr val="tx1">
                  <a:lumMod val="85000"/>
                  <a:lumOff val="15000"/>
                </a:schemeClr>
              </a:solidFill>
            </a:endParaRPr>
          </a:p>
        </p:txBody>
      </p:sp>
    </p:spTree>
    <p:extLst>
      <p:ext uri="{BB962C8B-B14F-4D97-AF65-F5344CB8AC3E}">
        <p14:creationId xmlns:p14="http://schemas.microsoft.com/office/powerpoint/2010/main" val="3229949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99791D2-6192-55B3-46D7-6755FF471EA5}"/>
              </a:ext>
            </a:extLst>
          </p:cNvPr>
          <p:cNvSpPr/>
          <p:nvPr/>
        </p:nvSpPr>
        <p:spPr>
          <a:xfrm>
            <a:off x="6912077" y="4444181"/>
            <a:ext cx="2959510"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65F98FBA-32BB-D8F9-4C6B-07BC70A83122}"/>
              </a:ext>
            </a:extLst>
          </p:cNvPr>
          <p:cNvSpPr/>
          <p:nvPr/>
        </p:nvSpPr>
        <p:spPr>
          <a:xfrm>
            <a:off x="6912077" y="3465814"/>
            <a:ext cx="2959510"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911CDF2C-2197-D165-83C3-62A9A66FA5DB}"/>
              </a:ext>
            </a:extLst>
          </p:cNvPr>
          <p:cNvSpPr/>
          <p:nvPr/>
        </p:nvSpPr>
        <p:spPr>
          <a:xfrm>
            <a:off x="6912077" y="1936955"/>
            <a:ext cx="3254478" cy="31463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6">
            <a:extLst>
              <a:ext uri="{FF2B5EF4-FFF2-40B4-BE49-F238E27FC236}">
                <a16:creationId xmlns:a16="http://schemas.microsoft.com/office/drawing/2014/main" id="{E3D80E13-D292-E69D-7831-B3BEEDFDB2D2}"/>
              </a:ext>
            </a:extLst>
          </p:cNvPr>
          <p:cNvSpPr txBox="1"/>
          <p:nvPr/>
        </p:nvSpPr>
        <p:spPr>
          <a:xfrm>
            <a:off x="7063298" y="597487"/>
            <a:ext cx="3712859" cy="5663025"/>
          </a:xfrm>
          <a:prstGeom prst="rect">
            <a:avLst/>
          </a:prstGeom>
        </p:spPr>
        <p:txBody>
          <a:bodyPr wrap="square" lIns="0" tIns="0" rIns="0" bIns="0" rtlCol="0" anchor="t">
            <a:spAutoFit/>
          </a:bodyPr>
          <a:lstStyle/>
          <a:p>
            <a:pPr algn="ctr">
              <a:lnSpc>
                <a:spcPct val="150000"/>
              </a:lnSpc>
            </a:pPr>
            <a:r>
              <a:rPr lang="en-US" sz="1400" b="1" u="sng" dirty="0">
                <a:solidFill>
                  <a:srgbClr val="000000"/>
                </a:solidFill>
                <a:ea typeface="Abhaya Libre"/>
                <a:cs typeface="Abhaya Libre"/>
                <a:sym typeface="Abhaya Libre"/>
              </a:rPr>
              <a:t>Bedrock Data</a:t>
            </a:r>
          </a:p>
          <a:p>
            <a:pPr>
              <a:lnSpc>
                <a:spcPct val="150000"/>
              </a:lnSpc>
            </a:pPr>
            <a:r>
              <a:rPr lang="en-US" sz="1400" dirty="0">
                <a:solidFill>
                  <a:srgbClr val="000000"/>
                </a:solidFill>
                <a:ea typeface="Abhaya Libre"/>
                <a:cs typeface="Abhaya Libre"/>
                <a:sym typeface="Abhaya Libre"/>
              </a:rPr>
              <a:t>Title                              -   MRS</a:t>
            </a:r>
          </a:p>
          <a:p>
            <a:pPr>
              <a:lnSpc>
                <a:spcPct val="150000"/>
              </a:lnSpc>
            </a:pPr>
            <a:r>
              <a:rPr lang="en-US" sz="1400" dirty="0">
                <a:solidFill>
                  <a:srgbClr val="000000"/>
                </a:solidFill>
                <a:ea typeface="Abhaya Libre"/>
                <a:cs typeface="Abhaya Libre"/>
                <a:sym typeface="Abhaya Libre"/>
              </a:rPr>
              <a:t>First Name               -    JODI</a:t>
            </a:r>
          </a:p>
          <a:p>
            <a:pPr>
              <a:lnSpc>
                <a:spcPct val="150000"/>
              </a:lnSpc>
            </a:pPr>
            <a:r>
              <a:rPr lang="en-US" sz="1400" dirty="0">
                <a:solidFill>
                  <a:srgbClr val="000000"/>
                </a:solidFill>
                <a:ea typeface="Abhaya Libre"/>
                <a:cs typeface="Abhaya Libre"/>
                <a:sym typeface="Abhaya Libre"/>
              </a:rPr>
              <a:t>Last Name                 -    LIN</a:t>
            </a:r>
          </a:p>
          <a:p>
            <a:pPr>
              <a:lnSpc>
                <a:spcPct val="150000"/>
              </a:lnSpc>
            </a:pPr>
            <a:r>
              <a:rPr lang="en-US" sz="1400" dirty="0">
                <a:solidFill>
                  <a:srgbClr val="000000"/>
                </a:solidFill>
                <a:ea typeface="Abhaya Libre"/>
                <a:cs typeface="Abhaya Libre"/>
                <a:sym typeface="Abhaya Libre"/>
              </a:rPr>
              <a:t>Street Address          - </a:t>
            </a:r>
            <a:r>
              <a:rPr lang="en-US" sz="1400" b="1" dirty="0">
                <a:solidFill>
                  <a:srgbClr val="AF2622"/>
                </a:solidFill>
                <a:latin typeface="Abhaya Libre Bold"/>
                <a:ea typeface="Abhaya Libre Bold"/>
                <a:cs typeface="Abhaya Libre Bold"/>
                <a:sym typeface="Abhaya Libre Bold"/>
              </a:rPr>
              <a:t>246 LEICESTER POLE</a:t>
            </a:r>
          </a:p>
          <a:p>
            <a:pPr>
              <a:lnSpc>
                <a:spcPct val="150000"/>
              </a:lnSpc>
            </a:pPr>
            <a:r>
              <a:rPr lang="en-US" sz="1400" dirty="0">
                <a:solidFill>
                  <a:srgbClr val="000000"/>
                </a:solidFill>
                <a:ea typeface="Abhaya Libre"/>
                <a:cs typeface="Abhaya Libre"/>
                <a:sym typeface="Abhaya Libre"/>
              </a:rPr>
              <a:t>Suburb                       -   EASTERN</a:t>
            </a:r>
          </a:p>
          <a:p>
            <a:pPr>
              <a:lnSpc>
                <a:spcPct val="150000"/>
              </a:lnSpc>
            </a:pPr>
            <a:r>
              <a:rPr lang="en-US" sz="1400" dirty="0">
                <a:solidFill>
                  <a:srgbClr val="000000"/>
                </a:solidFill>
                <a:ea typeface="Abhaya Libre"/>
                <a:cs typeface="Abhaya Libre"/>
                <a:sym typeface="Abhaya Libre"/>
              </a:rPr>
              <a:t>Post Code                 -   2001</a:t>
            </a:r>
          </a:p>
          <a:p>
            <a:pPr>
              <a:lnSpc>
                <a:spcPct val="150000"/>
              </a:lnSpc>
            </a:pPr>
            <a:r>
              <a:rPr lang="en-US" sz="1400" dirty="0">
                <a:solidFill>
                  <a:srgbClr val="000000"/>
                </a:solidFill>
                <a:ea typeface="Abhaya Libre"/>
                <a:cs typeface="Abhaya Libre"/>
                <a:sym typeface="Abhaya Libre"/>
              </a:rPr>
              <a:t>State                             -  QLD</a:t>
            </a:r>
          </a:p>
          <a:p>
            <a:pPr>
              <a:lnSpc>
                <a:spcPct val="150000"/>
              </a:lnSpc>
            </a:pPr>
            <a:r>
              <a:rPr lang="en-US" sz="1400" dirty="0">
                <a:solidFill>
                  <a:srgbClr val="000000"/>
                </a:solidFill>
                <a:ea typeface="Abhaya Libre"/>
                <a:cs typeface="Abhaya Libre"/>
                <a:sym typeface="Abhaya Libre"/>
              </a:rPr>
              <a:t>Country                     -   AUSTRALIA</a:t>
            </a:r>
          </a:p>
          <a:p>
            <a:pPr>
              <a:lnSpc>
                <a:spcPct val="150000"/>
              </a:lnSpc>
            </a:pPr>
            <a:r>
              <a:rPr lang="en-US" sz="1400" dirty="0">
                <a:solidFill>
                  <a:srgbClr val="000000"/>
                </a:solidFill>
                <a:ea typeface="Abhaya Libre"/>
                <a:cs typeface="Abhaya Libre"/>
                <a:sym typeface="Abhaya Libre"/>
              </a:rPr>
              <a:t>Phone Number      -    </a:t>
            </a:r>
            <a:r>
              <a:rPr lang="en-US" sz="1400" b="1" dirty="0">
                <a:solidFill>
                  <a:srgbClr val="AF2622"/>
                </a:solidFill>
                <a:latin typeface="Abhaya Libre Bold"/>
                <a:ea typeface="Abhaya Libre Bold"/>
                <a:cs typeface="Abhaya Libre Bold"/>
                <a:sym typeface="Abhaya Libre Bold"/>
              </a:rPr>
              <a:t>0411241327</a:t>
            </a:r>
          </a:p>
          <a:p>
            <a:pPr>
              <a:lnSpc>
                <a:spcPct val="150000"/>
              </a:lnSpc>
            </a:pPr>
            <a:r>
              <a:rPr lang="en-US" sz="1400" dirty="0">
                <a:solidFill>
                  <a:srgbClr val="000000"/>
                </a:solidFill>
                <a:ea typeface="Abhaya Libre"/>
                <a:cs typeface="Abhaya Libre"/>
                <a:sym typeface="Abhaya Libre"/>
              </a:rPr>
              <a:t>Mobile Number     -   not filled</a:t>
            </a:r>
          </a:p>
          <a:p>
            <a:pPr>
              <a:lnSpc>
                <a:spcPct val="150000"/>
              </a:lnSpc>
            </a:pPr>
            <a:r>
              <a:rPr lang="en-US" sz="1400" dirty="0">
                <a:solidFill>
                  <a:srgbClr val="000000"/>
                </a:solidFill>
                <a:ea typeface="Abhaya Libre"/>
                <a:cs typeface="Abhaya Libre"/>
                <a:sym typeface="Abhaya Libre"/>
              </a:rPr>
              <a:t>Medicare No           -    X12345678</a:t>
            </a:r>
          </a:p>
          <a:p>
            <a:pPr>
              <a:lnSpc>
                <a:spcPct val="150000"/>
              </a:lnSpc>
            </a:pPr>
            <a:r>
              <a:rPr lang="en-US" sz="1400" dirty="0">
                <a:solidFill>
                  <a:srgbClr val="000000"/>
                </a:solidFill>
                <a:ea typeface="Abhaya Libre"/>
                <a:cs typeface="Abhaya Libre"/>
                <a:sym typeface="Abhaya Libre"/>
              </a:rPr>
              <a:t>Date of Birth            -    </a:t>
            </a:r>
            <a:r>
              <a:rPr lang="en-US" sz="1400" b="1" dirty="0">
                <a:solidFill>
                  <a:srgbClr val="AF2622"/>
                </a:solidFill>
                <a:ea typeface="Abhaya Libre Bold"/>
                <a:cs typeface="Abhaya Libre Bold"/>
                <a:sym typeface="Abhaya Libre Bold"/>
              </a:rPr>
              <a:t>13 / 09/ 1971</a:t>
            </a:r>
          </a:p>
          <a:p>
            <a:pPr>
              <a:lnSpc>
                <a:spcPct val="150000"/>
              </a:lnSpc>
            </a:pPr>
            <a:r>
              <a:rPr lang="en-US" sz="1400" dirty="0">
                <a:solidFill>
                  <a:srgbClr val="000000"/>
                </a:solidFill>
                <a:ea typeface="Abhaya Libre"/>
                <a:cs typeface="Abhaya Libre"/>
                <a:sym typeface="Abhaya Libre"/>
              </a:rPr>
              <a:t>Hospital                     -    Logan</a:t>
            </a:r>
          </a:p>
          <a:p>
            <a:pPr>
              <a:lnSpc>
                <a:spcPct val="150000"/>
              </a:lnSpc>
            </a:pPr>
            <a:r>
              <a:rPr lang="en-US" sz="1400" dirty="0">
                <a:solidFill>
                  <a:srgbClr val="000000"/>
                </a:solidFill>
                <a:ea typeface="Abhaya Libre"/>
                <a:cs typeface="Abhaya Libre"/>
                <a:sym typeface="Abhaya Libre"/>
              </a:rPr>
              <a:t>YOUR HEALTH TODAY    -     55</a:t>
            </a:r>
          </a:p>
          <a:p>
            <a:pPr>
              <a:lnSpc>
                <a:spcPct val="150000"/>
              </a:lnSpc>
            </a:pPr>
            <a:r>
              <a:rPr lang="en-US" sz="1400" dirty="0">
                <a:solidFill>
                  <a:srgbClr val="000000"/>
                </a:solidFill>
                <a:ea typeface="Abhaya Libre"/>
                <a:cs typeface="Abhaya Libre"/>
                <a:sym typeface="Abhaya Libre"/>
              </a:rPr>
              <a:t>Patient Record ID                -    299999</a:t>
            </a:r>
          </a:p>
          <a:p>
            <a:pPr algn="ctr">
              <a:lnSpc>
                <a:spcPct val="150000"/>
              </a:lnSpc>
            </a:pPr>
            <a:endParaRPr lang="en-US" sz="1400" dirty="0">
              <a:solidFill>
                <a:srgbClr val="000000"/>
              </a:solidFill>
              <a:ea typeface="Abhaya Libre"/>
              <a:cs typeface="Abhaya Libre"/>
              <a:sym typeface="Abhaya Libre"/>
            </a:endParaRPr>
          </a:p>
        </p:txBody>
      </p:sp>
      <p:sp>
        <p:nvSpPr>
          <p:cNvPr id="10" name="Rectangle 9">
            <a:extLst>
              <a:ext uri="{FF2B5EF4-FFF2-40B4-BE49-F238E27FC236}">
                <a16:creationId xmlns:a16="http://schemas.microsoft.com/office/drawing/2014/main" id="{44E8EF30-C730-0241-214B-10CC160C94AE}"/>
              </a:ext>
            </a:extLst>
          </p:cNvPr>
          <p:cNvSpPr/>
          <p:nvPr/>
        </p:nvSpPr>
        <p:spPr>
          <a:xfrm>
            <a:off x="2025445" y="4444181"/>
            <a:ext cx="2900516"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714FC07E-3438-B5FA-3FA9-CEAEE30E871C}"/>
              </a:ext>
            </a:extLst>
          </p:cNvPr>
          <p:cNvSpPr/>
          <p:nvPr/>
        </p:nvSpPr>
        <p:spPr>
          <a:xfrm>
            <a:off x="2025445" y="1838633"/>
            <a:ext cx="2900516" cy="33429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F8E75F67-F631-D680-932C-105613EAEBBE}"/>
              </a:ext>
            </a:extLst>
          </p:cNvPr>
          <p:cNvSpPr txBox="1"/>
          <p:nvPr/>
        </p:nvSpPr>
        <p:spPr>
          <a:xfrm>
            <a:off x="2104101" y="506419"/>
            <a:ext cx="4198374" cy="5552739"/>
          </a:xfrm>
          <a:prstGeom prst="rect">
            <a:avLst/>
          </a:prstGeom>
          <a:noFill/>
        </p:spPr>
        <p:txBody>
          <a:bodyPr wrap="square" rtlCol="0">
            <a:spAutoFit/>
          </a:bodyPr>
          <a:lstStyle/>
          <a:p>
            <a:pPr>
              <a:lnSpc>
                <a:spcPct val="150000"/>
              </a:lnSpc>
            </a:pPr>
            <a:r>
              <a:rPr lang="en-US" sz="1400" b="1" dirty="0"/>
              <a:t>                </a:t>
            </a:r>
            <a:r>
              <a:rPr lang="en-US" sz="1400" b="1" u="sng" dirty="0" err="1"/>
              <a:t>Textract</a:t>
            </a:r>
            <a:r>
              <a:rPr lang="en-US" sz="1400" b="1" u="sng" dirty="0"/>
              <a:t> data</a:t>
            </a:r>
            <a:endParaRPr lang="en-US" sz="1400" u="sng" dirty="0"/>
          </a:p>
          <a:p>
            <a:pPr>
              <a:lnSpc>
                <a:spcPct val="150000"/>
              </a:lnSpc>
            </a:pPr>
            <a:r>
              <a:rPr lang="en-US" sz="1400" dirty="0"/>
              <a:t>Title                              -   MRS</a:t>
            </a:r>
          </a:p>
          <a:p>
            <a:pPr>
              <a:lnSpc>
                <a:spcPct val="150000"/>
              </a:lnSpc>
            </a:pPr>
            <a:r>
              <a:rPr lang="en-US" sz="1400" dirty="0"/>
              <a:t>First Name               -    JODI</a:t>
            </a:r>
          </a:p>
          <a:p>
            <a:pPr>
              <a:lnSpc>
                <a:spcPct val="150000"/>
              </a:lnSpc>
            </a:pPr>
            <a:r>
              <a:rPr lang="en-US" sz="1400" dirty="0"/>
              <a:t>Last Name                 -    LIN</a:t>
            </a:r>
          </a:p>
          <a:p>
            <a:pPr>
              <a:lnSpc>
                <a:spcPct val="150000"/>
              </a:lnSpc>
            </a:pPr>
            <a:r>
              <a:rPr lang="en-US" sz="1400" dirty="0"/>
              <a:t>Street Address        </a:t>
            </a:r>
            <a:r>
              <a:rPr lang="en-US" sz="1400" dirty="0">
                <a:solidFill>
                  <a:srgbClr val="FF0000"/>
                </a:solidFill>
              </a:rPr>
              <a:t>-   26 LE10 POLE</a:t>
            </a:r>
          </a:p>
          <a:p>
            <a:pPr>
              <a:lnSpc>
                <a:spcPct val="150000"/>
              </a:lnSpc>
            </a:pPr>
            <a:r>
              <a:rPr lang="en-US" sz="1400" dirty="0"/>
              <a:t>Suburb                       -   EASTERN</a:t>
            </a:r>
          </a:p>
          <a:p>
            <a:pPr>
              <a:lnSpc>
                <a:spcPct val="150000"/>
              </a:lnSpc>
            </a:pPr>
            <a:r>
              <a:rPr lang="en-US" sz="1400" dirty="0"/>
              <a:t>Post Code                 -   2001</a:t>
            </a:r>
          </a:p>
          <a:p>
            <a:pPr>
              <a:lnSpc>
                <a:spcPct val="150000"/>
              </a:lnSpc>
            </a:pPr>
            <a:r>
              <a:rPr lang="en-US" sz="1400" dirty="0"/>
              <a:t>State                             -  QLD</a:t>
            </a:r>
          </a:p>
          <a:p>
            <a:pPr>
              <a:lnSpc>
                <a:spcPct val="150000"/>
              </a:lnSpc>
            </a:pPr>
            <a:r>
              <a:rPr lang="en-US" sz="1400" dirty="0"/>
              <a:t>Country                     -   AUSTRALIA</a:t>
            </a:r>
          </a:p>
          <a:p>
            <a:pPr>
              <a:lnSpc>
                <a:spcPct val="150000"/>
              </a:lnSpc>
            </a:pPr>
            <a:r>
              <a:rPr lang="en-US" sz="1400" dirty="0"/>
              <a:t>Phone Number      -    0411249867</a:t>
            </a:r>
          </a:p>
          <a:p>
            <a:pPr>
              <a:lnSpc>
                <a:spcPct val="150000"/>
              </a:lnSpc>
            </a:pPr>
            <a:r>
              <a:rPr lang="en-US" sz="1400" dirty="0"/>
              <a:t>Mobile Number     -   </a:t>
            </a:r>
          </a:p>
          <a:p>
            <a:pPr>
              <a:lnSpc>
                <a:spcPct val="150000"/>
              </a:lnSpc>
            </a:pPr>
            <a:r>
              <a:rPr lang="en-US" sz="1400" dirty="0"/>
              <a:t>Medicare No           -    X12345678</a:t>
            </a:r>
          </a:p>
          <a:p>
            <a:pPr>
              <a:lnSpc>
                <a:spcPct val="150000"/>
              </a:lnSpc>
            </a:pPr>
            <a:r>
              <a:rPr lang="en-US" sz="1400" dirty="0"/>
              <a:t>Date of Birth         </a:t>
            </a:r>
            <a:r>
              <a:rPr lang="en-US" sz="1400" dirty="0">
                <a:solidFill>
                  <a:srgbClr val="FF0000"/>
                </a:solidFill>
              </a:rPr>
              <a:t>-    13 / 091196</a:t>
            </a:r>
          </a:p>
          <a:p>
            <a:pPr>
              <a:lnSpc>
                <a:spcPct val="150000"/>
              </a:lnSpc>
            </a:pPr>
            <a:r>
              <a:rPr lang="en-US" sz="1400" dirty="0"/>
              <a:t>Hospital                   -    Logan</a:t>
            </a:r>
          </a:p>
          <a:p>
            <a:pPr>
              <a:lnSpc>
                <a:spcPct val="150000"/>
              </a:lnSpc>
            </a:pPr>
            <a:r>
              <a:rPr lang="en-US" sz="1400" dirty="0"/>
              <a:t>YOUR HEALTH TODAY    -     55</a:t>
            </a:r>
          </a:p>
          <a:p>
            <a:pPr>
              <a:lnSpc>
                <a:spcPct val="150000"/>
              </a:lnSpc>
            </a:pPr>
            <a:r>
              <a:rPr lang="en-US" sz="1400" dirty="0"/>
              <a:t>Patient Record ID        -    299999</a:t>
            </a:r>
          </a:p>
          <a:p>
            <a:pPr>
              <a:lnSpc>
                <a:spcPct val="150000"/>
              </a:lnSpc>
            </a:pPr>
            <a:endParaRPr lang="en-US" sz="1400" dirty="0"/>
          </a:p>
        </p:txBody>
      </p:sp>
    </p:spTree>
    <p:extLst>
      <p:ext uri="{BB962C8B-B14F-4D97-AF65-F5344CB8AC3E}">
        <p14:creationId xmlns:p14="http://schemas.microsoft.com/office/powerpoint/2010/main" val="111954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673B-7447-C1D3-8C2C-A4429E5FEF30}"/>
              </a:ext>
            </a:extLst>
          </p:cNvPr>
          <p:cNvSpPr>
            <a:spLocks noGrp="1"/>
          </p:cNvSpPr>
          <p:nvPr>
            <p:ph type="title"/>
          </p:nvPr>
        </p:nvSpPr>
        <p:spPr/>
        <p:txBody>
          <a:bodyPr>
            <a:normAutofit/>
          </a:bodyPr>
          <a:lstStyle/>
          <a:p>
            <a:pPr algn="ctr"/>
            <a:r>
              <a:rPr lang="en-AU" sz="3600" b="1" dirty="0"/>
              <a:t>Cost Analysis of  AWS </a:t>
            </a:r>
            <a:r>
              <a:rPr lang="en-AU" sz="3600" b="1" dirty="0" err="1"/>
              <a:t>Textract</a:t>
            </a:r>
            <a:r>
              <a:rPr lang="en-AU" sz="3600" b="1" dirty="0"/>
              <a:t> and Bedrock.</a:t>
            </a:r>
          </a:p>
        </p:txBody>
      </p:sp>
      <p:pic>
        <p:nvPicPr>
          <p:cNvPr id="5" name="Content Placeholder 4">
            <a:extLst>
              <a:ext uri="{FF2B5EF4-FFF2-40B4-BE49-F238E27FC236}">
                <a16:creationId xmlns:a16="http://schemas.microsoft.com/office/drawing/2014/main" id="{8A2281DA-2384-33B1-8F1A-74B486E72575}"/>
              </a:ext>
            </a:extLst>
          </p:cNvPr>
          <p:cNvPicPr>
            <a:picLocks noGrp="1" noChangeAspect="1"/>
          </p:cNvPicPr>
          <p:nvPr>
            <p:ph idx="1"/>
          </p:nvPr>
        </p:nvPicPr>
        <p:blipFill>
          <a:blip r:embed="rId2"/>
          <a:stretch>
            <a:fillRect/>
          </a:stretch>
        </p:blipFill>
        <p:spPr>
          <a:xfrm>
            <a:off x="2479677" y="2586392"/>
            <a:ext cx="7292972" cy="2804403"/>
          </a:xfrm>
        </p:spPr>
      </p:pic>
    </p:spTree>
    <p:extLst>
      <p:ext uri="{BB962C8B-B14F-4D97-AF65-F5344CB8AC3E}">
        <p14:creationId xmlns:p14="http://schemas.microsoft.com/office/powerpoint/2010/main" val="845454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8D3A6F-10F4-65AD-7288-DCED7A7A0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367" y="1695571"/>
            <a:ext cx="9229265" cy="4291198"/>
          </a:xfrm>
          <a:prstGeom prst="rect">
            <a:avLst/>
          </a:prstGeom>
        </p:spPr>
      </p:pic>
      <p:sp>
        <p:nvSpPr>
          <p:cNvPr id="4" name="TextBox 3">
            <a:extLst>
              <a:ext uri="{FF2B5EF4-FFF2-40B4-BE49-F238E27FC236}">
                <a16:creationId xmlns:a16="http://schemas.microsoft.com/office/drawing/2014/main" id="{4EA0EC2C-2AF6-1517-B066-753A9E564E57}"/>
              </a:ext>
            </a:extLst>
          </p:cNvPr>
          <p:cNvSpPr txBox="1"/>
          <p:nvPr/>
        </p:nvSpPr>
        <p:spPr>
          <a:xfrm>
            <a:off x="3866533" y="348011"/>
            <a:ext cx="5287299" cy="523220"/>
          </a:xfrm>
          <a:prstGeom prst="rect">
            <a:avLst/>
          </a:prstGeom>
          <a:noFill/>
        </p:spPr>
        <p:txBody>
          <a:bodyPr wrap="square" rtlCol="0">
            <a:spAutoFit/>
          </a:bodyPr>
          <a:lstStyle/>
          <a:p>
            <a:r>
              <a:rPr lang="en-AU" sz="2800" dirty="0"/>
              <a:t>What’s Next? Human in the Loops?</a:t>
            </a:r>
          </a:p>
        </p:txBody>
      </p:sp>
    </p:spTree>
    <p:extLst>
      <p:ext uri="{BB962C8B-B14F-4D97-AF65-F5344CB8AC3E}">
        <p14:creationId xmlns:p14="http://schemas.microsoft.com/office/powerpoint/2010/main" val="3803070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176D-E4A4-6796-454B-174D5189D54E}"/>
              </a:ext>
            </a:extLst>
          </p:cNvPr>
          <p:cNvSpPr>
            <a:spLocks noGrp="1"/>
          </p:cNvSpPr>
          <p:nvPr>
            <p:ph type="title"/>
          </p:nvPr>
        </p:nvSpPr>
        <p:spPr>
          <a:xfrm>
            <a:off x="1097280" y="286603"/>
            <a:ext cx="10058400" cy="1483203"/>
          </a:xfrm>
        </p:spPr>
        <p:txBody>
          <a:bodyPr/>
          <a:lstStyle/>
          <a:p>
            <a:pPr algn="ctr"/>
            <a:r>
              <a:rPr lang="en-US" sz="4400" b="1" dirty="0"/>
              <a:t>Adding Human-in-the-Loop </a:t>
            </a:r>
            <a:br>
              <a:rPr lang="en-US" dirty="0"/>
            </a:br>
            <a:endParaRPr lang="en-AU" dirty="0"/>
          </a:p>
        </p:txBody>
      </p:sp>
      <p:sp>
        <p:nvSpPr>
          <p:cNvPr id="3" name="Content Placeholder 2">
            <a:extLst>
              <a:ext uri="{FF2B5EF4-FFF2-40B4-BE49-F238E27FC236}">
                <a16:creationId xmlns:a16="http://schemas.microsoft.com/office/drawing/2014/main" id="{D80809BC-44A7-58ED-B837-1D85E9DADB2C}"/>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dirty="0"/>
              <a:t>Allows manual review and feedback on extracted data.</a:t>
            </a:r>
          </a:p>
          <a:p>
            <a:pPr lvl="1">
              <a:lnSpc>
                <a:spcPct val="150000"/>
              </a:lnSpc>
              <a:buFont typeface="Wingdings" panose="05000000000000000000" pitchFamily="2" charset="2"/>
              <a:buChar char="Ø"/>
            </a:pPr>
            <a:r>
              <a:rPr lang="en-US" dirty="0"/>
              <a:t>Improves accuracy and decision-making.</a:t>
            </a:r>
          </a:p>
          <a:p>
            <a:pPr lvl="1">
              <a:lnSpc>
                <a:spcPct val="150000"/>
              </a:lnSpc>
              <a:buFont typeface="Wingdings" panose="05000000000000000000" pitchFamily="2" charset="2"/>
              <a:buChar char="Ø"/>
            </a:pPr>
            <a:r>
              <a:rPr lang="en-US" dirty="0"/>
              <a:t>How it Enhances Accuracy</a:t>
            </a:r>
          </a:p>
          <a:p>
            <a:pPr>
              <a:lnSpc>
                <a:spcPct val="150000"/>
              </a:lnSpc>
              <a:buFont typeface="Wingdings" panose="05000000000000000000" pitchFamily="2" charset="2"/>
              <a:buChar char="Ø"/>
            </a:pPr>
            <a:r>
              <a:rPr lang="en-US" dirty="0"/>
              <a:t>Combines human expertise with AI systems.</a:t>
            </a:r>
          </a:p>
          <a:p>
            <a:pPr>
              <a:lnSpc>
                <a:spcPct val="150000"/>
              </a:lnSpc>
              <a:buFont typeface="Wingdings" panose="05000000000000000000" pitchFamily="2" charset="2"/>
              <a:buChar char="Ø"/>
            </a:pPr>
            <a:r>
              <a:rPr lang="en-US" dirty="0"/>
              <a:t>Ensures better precision in unclear data or complex documents.</a:t>
            </a:r>
            <a:endParaRPr lang="en-AU" dirty="0"/>
          </a:p>
        </p:txBody>
      </p:sp>
    </p:spTree>
    <p:extLst>
      <p:ext uri="{BB962C8B-B14F-4D97-AF65-F5344CB8AC3E}">
        <p14:creationId xmlns:p14="http://schemas.microsoft.com/office/powerpoint/2010/main" val="213511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cxnSp>
        <p:nvCxnSpPr>
          <p:cNvPr id="94" name="Straight Connector 9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96" name="Rectangle 9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DDF93-3656-4B77-A584-A42758702979}"/>
              </a:ext>
            </a:extLst>
          </p:cNvPr>
          <p:cNvSpPr>
            <a:spLocks noGrp="1"/>
          </p:cNvSpPr>
          <p:nvPr>
            <p:ph type="title"/>
          </p:nvPr>
        </p:nvSpPr>
        <p:spPr>
          <a:xfrm>
            <a:off x="642257" y="634946"/>
            <a:ext cx="3690257" cy="1450757"/>
          </a:xfrm>
        </p:spPr>
        <p:txBody>
          <a:bodyPr vert="horz" lIns="91440" tIns="45720" rIns="91440" bIns="45720" rtlCol="0" anchor="b">
            <a:normAutofit/>
          </a:bodyPr>
          <a:lstStyle/>
          <a:p>
            <a:r>
              <a:rPr lang="en-US" dirty="0"/>
              <a:t>Introduction</a:t>
            </a:r>
          </a:p>
        </p:txBody>
      </p:sp>
      <p:cxnSp>
        <p:nvCxnSpPr>
          <p:cNvPr id="98" name="Straight Connector 97">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70BD009-C483-E741-7ABA-7E15B0D42023}"/>
              </a:ext>
            </a:extLst>
          </p:cNvPr>
          <p:cNvSpPr>
            <a:spLocks noGrp="1"/>
          </p:cNvSpPr>
          <p:nvPr>
            <p:ph type="body" idx="1"/>
          </p:nvPr>
        </p:nvSpPr>
        <p:spPr>
          <a:xfrm>
            <a:off x="642257" y="2407436"/>
            <a:ext cx="3690257" cy="3461658"/>
          </a:xfrm>
        </p:spPr>
        <p:txBody>
          <a:bodyPr vert="horz" lIns="0" tIns="45720" rIns="0" bIns="45720" rtlCol="0">
            <a:normAutofit fontScale="85000" lnSpcReduction="10000"/>
          </a:bodyPr>
          <a:lstStyle/>
          <a:p>
            <a:pPr algn="just">
              <a:lnSpc>
                <a:spcPct val="150000"/>
              </a:lnSpc>
            </a:pPr>
            <a:r>
              <a:rPr lang="en-US" sz="1900" cap="none" dirty="0">
                <a:solidFill>
                  <a:schemeClr val="tx1">
                    <a:lumMod val="75000"/>
                    <a:lumOff val="25000"/>
                  </a:schemeClr>
                </a:solidFill>
              </a:rPr>
              <a:t>Currently, feedback forms for stroke patients are handled manually. This project uses OCR technology to automate data extraction, reducing manual effort and improving data accuracy. Automating this process ensures faster and more reliable analysis of patient feedback, leading to better-informed decisions in patient care.</a:t>
            </a:r>
          </a:p>
          <a:p>
            <a:endParaRPr lang="en-US" dirty="0">
              <a:solidFill>
                <a:schemeClr val="tx1">
                  <a:lumMod val="75000"/>
                  <a:lumOff val="25000"/>
                </a:schemeClr>
              </a:solidFill>
            </a:endParaRPr>
          </a:p>
        </p:txBody>
      </p:sp>
      <p:pic>
        <p:nvPicPr>
          <p:cNvPr id="43" name="Content Placeholder 42" descr="Laptop and a notebook on a table">
            <a:extLst>
              <a:ext uri="{FF2B5EF4-FFF2-40B4-BE49-F238E27FC236}">
                <a16:creationId xmlns:a16="http://schemas.microsoft.com/office/drawing/2014/main" id="{45851A9E-92B9-83F7-FC24-A1C56D0C954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l="1887" r="11324" b="-1"/>
          <a:stretch/>
        </p:blipFill>
        <p:spPr>
          <a:xfrm>
            <a:off x="4648201" y="640081"/>
            <a:ext cx="6909801" cy="5314406"/>
          </a:xfrm>
          <a:prstGeom prst="rect">
            <a:avLst/>
          </a:prstGeom>
        </p:spPr>
      </p:pic>
      <p:sp>
        <p:nvSpPr>
          <p:cNvPr id="100" name="Rectangle 99">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2256644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A4FEE-E057-236E-31AD-E39EB08AA707}"/>
              </a:ext>
            </a:extLst>
          </p:cNvPr>
          <p:cNvSpPr txBox="1">
            <a:spLocks/>
          </p:cNvSpPr>
          <p:nvPr/>
        </p:nvSpPr>
        <p:spPr>
          <a:xfrm>
            <a:off x="4380588" y="965199"/>
            <a:ext cx="6766078" cy="4927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6000" b="1">
                <a:solidFill>
                  <a:schemeClr val="tx1">
                    <a:lumMod val="85000"/>
                    <a:lumOff val="15000"/>
                  </a:schemeClr>
                </a:solidFill>
              </a:rPr>
              <a:t>Thank you!</a:t>
            </a:r>
          </a:p>
        </p:txBody>
      </p:sp>
      <p:cxnSp>
        <p:nvCxnSpPr>
          <p:cNvPr id="15" name="Straight Connector 14">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100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ABD6E-F65D-518E-E2B8-7AB513A1F690}"/>
              </a:ext>
            </a:extLst>
          </p:cNvPr>
          <p:cNvSpPr>
            <a:spLocks noGrp="1"/>
          </p:cNvSpPr>
          <p:nvPr>
            <p:ph type="title"/>
          </p:nvPr>
        </p:nvSpPr>
        <p:spPr>
          <a:xfrm>
            <a:off x="1097280" y="286603"/>
            <a:ext cx="10058400" cy="1450757"/>
          </a:xfrm>
        </p:spPr>
        <p:txBody>
          <a:bodyPr>
            <a:normAutofit/>
          </a:bodyPr>
          <a:lstStyle/>
          <a:p>
            <a:r>
              <a:rPr lang="en-AU"/>
              <a:t>Objectives</a:t>
            </a:r>
            <a:endParaRPr lang="en-AU" dirty="0"/>
          </a:p>
        </p:txBody>
      </p:sp>
      <p:cxnSp>
        <p:nvCxnSpPr>
          <p:cNvPr id="20" name="Straight Connector 19">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graphicFrame>
        <p:nvGraphicFramePr>
          <p:cNvPr id="5" name="Content Placeholder 2">
            <a:extLst>
              <a:ext uri="{FF2B5EF4-FFF2-40B4-BE49-F238E27FC236}">
                <a16:creationId xmlns:a16="http://schemas.microsoft.com/office/drawing/2014/main" id="{5138F686-8F77-50D1-449A-895E282B676D}"/>
              </a:ext>
            </a:extLst>
          </p:cNvPr>
          <p:cNvGraphicFramePr>
            <a:graphicFrameLocks noGrp="1"/>
          </p:cNvGraphicFramePr>
          <p:nvPr>
            <p:ph idx="1"/>
            <p:extLst>
              <p:ext uri="{D42A27DB-BD31-4B8C-83A1-F6EECF244321}">
                <p14:modId xmlns:p14="http://schemas.microsoft.com/office/powerpoint/2010/main" val="308918254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614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496F7-A399-8BD3-09AA-CC14AEE49409}"/>
              </a:ext>
            </a:extLst>
          </p:cNvPr>
          <p:cNvSpPr>
            <a:spLocks noGrp="1"/>
          </p:cNvSpPr>
          <p:nvPr>
            <p:ph type="title"/>
          </p:nvPr>
        </p:nvSpPr>
        <p:spPr>
          <a:xfrm>
            <a:off x="1097280" y="286603"/>
            <a:ext cx="6437363" cy="1450757"/>
          </a:xfrm>
        </p:spPr>
        <p:txBody>
          <a:bodyPr>
            <a:normAutofit/>
          </a:bodyPr>
          <a:lstStyle/>
          <a:p>
            <a:r>
              <a:rPr lang="en-AU"/>
              <a:t>AWS resources used</a:t>
            </a:r>
          </a:p>
        </p:txBody>
      </p:sp>
      <p:cxnSp>
        <p:nvCxnSpPr>
          <p:cNvPr id="27" name="Straight Connector 26">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C60745-7841-20A8-3F9E-10846D23D59A}"/>
              </a:ext>
            </a:extLst>
          </p:cNvPr>
          <p:cNvSpPr>
            <a:spLocks noGrp="1"/>
          </p:cNvSpPr>
          <p:nvPr>
            <p:ph idx="1"/>
          </p:nvPr>
        </p:nvSpPr>
        <p:spPr>
          <a:xfrm>
            <a:off x="1097281" y="2108201"/>
            <a:ext cx="6388242" cy="3760891"/>
          </a:xfrm>
        </p:spPr>
        <p:txBody>
          <a:bodyPr>
            <a:normAutofit/>
          </a:bodyPr>
          <a:lstStyle/>
          <a:p>
            <a:pPr>
              <a:lnSpc>
                <a:spcPct val="90000"/>
              </a:lnSpc>
            </a:pPr>
            <a:r>
              <a:rPr lang="en-US" sz="1400" dirty="0"/>
              <a:t>What is  AWS? </a:t>
            </a:r>
          </a:p>
          <a:p>
            <a:pPr>
              <a:lnSpc>
                <a:spcPct val="90000"/>
              </a:lnSpc>
            </a:pPr>
            <a:r>
              <a:rPr lang="en-US" sz="1400" dirty="0"/>
              <a:t>A cloud computing platform offering a wide range of scalable and flexible services.</a:t>
            </a:r>
          </a:p>
          <a:p>
            <a:pPr>
              <a:lnSpc>
                <a:spcPct val="90000"/>
              </a:lnSpc>
            </a:pPr>
            <a:endParaRPr lang="en-US" sz="1400" dirty="0"/>
          </a:p>
          <a:p>
            <a:pPr>
              <a:lnSpc>
                <a:spcPct val="90000"/>
              </a:lnSpc>
              <a:buFont typeface="Wingdings" panose="05000000000000000000" pitchFamily="2" charset="2"/>
              <a:buChar char="q"/>
            </a:pPr>
            <a:r>
              <a:rPr lang="en-AU" sz="1400" dirty="0"/>
              <a:t>Amazon S3: Storage for input forms and extracted data.</a:t>
            </a:r>
          </a:p>
          <a:p>
            <a:pPr>
              <a:lnSpc>
                <a:spcPct val="90000"/>
              </a:lnSpc>
              <a:buFont typeface="Wingdings" panose="05000000000000000000" pitchFamily="2" charset="2"/>
              <a:buChar char="q"/>
            </a:pPr>
            <a:r>
              <a:rPr lang="en-AU" sz="1400" dirty="0"/>
              <a:t>AWS Lambda: Serverless processing for data extraction and handling.</a:t>
            </a:r>
          </a:p>
          <a:p>
            <a:pPr>
              <a:lnSpc>
                <a:spcPct val="90000"/>
              </a:lnSpc>
              <a:buFont typeface="Wingdings" panose="05000000000000000000" pitchFamily="2" charset="2"/>
              <a:buChar char="q"/>
            </a:pPr>
            <a:r>
              <a:rPr lang="en-AU" sz="1400" dirty="0"/>
              <a:t>Amazon DynamoDB: Storage for structured data.</a:t>
            </a:r>
          </a:p>
          <a:p>
            <a:pPr>
              <a:lnSpc>
                <a:spcPct val="90000"/>
              </a:lnSpc>
              <a:buFont typeface="Wingdings" panose="05000000000000000000" pitchFamily="2" charset="2"/>
              <a:buChar char="q"/>
            </a:pPr>
            <a:r>
              <a:rPr lang="en-AU" sz="1400" dirty="0"/>
              <a:t>Amazon SQS: Message queuing for processing workflows.</a:t>
            </a:r>
          </a:p>
          <a:p>
            <a:pPr>
              <a:lnSpc>
                <a:spcPct val="90000"/>
              </a:lnSpc>
              <a:buFont typeface="Wingdings" panose="05000000000000000000" pitchFamily="2" charset="2"/>
              <a:buChar char="q"/>
            </a:pPr>
            <a:r>
              <a:rPr lang="en-AU" sz="1400" dirty="0"/>
              <a:t>Amazon SNS: Notifications and alerts.</a:t>
            </a:r>
          </a:p>
          <a:p>
            <a:pPr>
              <a:lnSpc>
                <a:spcPct val="90000"/>
              </a:lnSpc>
              <a:buFont typeface="Wingdings" panose="05000000000000000000" pitchFamily="2" charset="2"/>
              <a:buChar char="q"/>
            </a:pPr>
            <a:r>
              <a:rPr lang="en-AU" sz="1400" dirty="0"/>
              <a:t>Amazon </a:t>
            </a:r>
            <a:r>
              <a:rPr lang="en-AU" sz="1400" dirty="0" err="1"/>
              <a:t>Textract</a:t>
            </a:r>
            <a:r>
              <a:rPr lang="en-AU" sz="1400" dirty="0"/>
              <a:t>: OCR for extracting data from forms.</a:t>
            </a:r>
          </a:p>
          <a:p>
            <a:pPr>
              <a:lnSpc>
                <a:spcPct val="90000"/>
              </a:lnSpc>
              <a:buFont typeface="Wingdings" panose="05000000000000000000" pitchFamily="2" charset="2"/>
              <a:buChar char="q"/>
            </a:pPr>
            <a:r>
              <a:rPr lang="en-AU" sz="1400" dirty="0"/>
              <a:t>AWS Bedrock: Advanced AI for complex text analysis.</a:t>
            </a:r>
          </a:p>
          <a:p>
            <a:pPr>
              <a:lnSpc>
                <a:spcPct val="90000"/>
              </a:lnSpc>
            </a:pPr>
            <a:endParaRPr lang="en-AU" sz="1400" dirty="0"/>
          </a:p>
          <a:p>
            <a:pPr>
              <a:lnSpc>
                <a:spcPct val="90000"/>
              </a:lnSpc>
            </a:pPr>
            <a:endParaRPr lang="en-AU" sz="1400" dirty="0"/>
          </a:p>
        </p:txBody>
      </p:sp>
      <p:pic>
        <p:nvPicPr>
          <p:cNvPr id="15" name="Picture 14" descr="Illuminated server room panel">
            <a:extLst>
              <a:ext uri="{FF2B5EF4-FFF2-40B4-BE49-F238E27FC236}">
                <a16:creationId xmlns:a16="http://schemas.microsoft.com/office/drawing/2014/main" id="{6396F42D-E790-03C3-3BE4-D34479C97917}"/>
              </a:ext>
            </a:extLst>
          </p:cNvPr>
          <p:cNvPicPr>
            <a:picLocks noChangeAspect="1"/>
          </p:cNvPicPr>
          <p:nvPr/>
        </p:nvPicPr>
        <p:blipFill>
          <a:blip r:embed="rId2"/>
          <a:srcRect l="24345" r="31076" b="-1"/>
          <a:stretch/>
        </p:blipFill>
        <p:spPr>
          <a:xfrm>
            <a:off x="8129003" y="643832"/>
            <a:ext cx="3412514" cy="5109749"/>
          </a:xfrm>
          <a:prstGeom prst="rect">
            <a:avLst/>
          </a:prstGeom>
        </p:spPr>
      </p:pic>
      <p:sp>
        <p:nvSpPr>
          <p:cNvPr id="28" name="Rectangle 27">
            <a:extLst>
              <a:ext uri="{FF2B5EF4-FFF2-40B4-BE49-F238E27FC236}">
                <a16:creationId xmlns:a16="http://schemas.microsoft.com/office/drawing/2014/main" id="{FEC9799F-A0B8-45B9-8164-71F28389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3478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91D40-F86E-7767-0335-CA54B1E18D3D}"/>
              </a:ext>
            </a:extLst>
          </p:cNvPr>
          <p:cNvSpPr>
            <a:spLocks noGrp="1"/>
          </p:cNvSpPr>
          <p:nvPr>
            <p:ph type="title"/>
          </p:nvPr>
        </p:nvSpPr>
        <p:spPr>
          <a:xfrm>
            <a:off x="1097280" y="286603"/>
            <a:ext cx="6437363" cy="1450757"/>
          </a:xfrm>
        </p:spPr>
        <p:txBody>
          <a:bodyPr>
            <a:normAutofit/>
          </a:bodyPr>
          <a:lstStyle/>
          <a:p>
            <a:r>
              <a:rPr lang="en-AU" dirty="0"/>
              <a:t>Approaches overview</a:t>
            </a:r>
          </a:p>
        </p:txBody>
      </p:sp>
      <p:cxnSp>
        <p:nvCxnSpPr>
          <p:cNvPr id="17" name="Straight Connector 16">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8025B6-A6C4-1D27-79E6-F855C8BF720E}"/>
              </a:ext>
            </a:extLst>
          </p:cNvPr>
          <p:cNvSpPr>
            <a:spLocks noGrp="1"/>
          </p:cNvSpPr>
          <p:nvPr>
            <p:ph idx="1"/>
          </p:nvPr>
        </p:nvSpPr>
        <p:spPr>
          <a:xfrm>
            <a:off x="1097281" y="2108201"/>
            <a:ext cx="6388242" cy="3760891"/>
          </a:xfrm>
        </p:spPr>
        <p:txBody>
          <a:bodyPr>
            <a:normAutofit/>
          </a:bodyPr>
          <a:lstStyle/>
          <a:p>
            <a:pPr marL="0" indent="0">
              <a:lnSpc>
                <a:spcPct val="90000"/>
              </a:lnSpc>
              <a:buNone/>
            </a:pPr>
            <a:r>
              <a:rPr lang="en-AU" sz="1700" b="1" dirty="0"/>
              <a:t>Amazon </a:t>
            </a:r>
            <a:r>
              <a:rPr lang="en-AU" sz="1700" b="1" dirty="0" err="1"/>
              <a:t>Textract</a:t>
            </a:r>
            <a:r>
              <a:rPr lang="en-AU" sz="1700" b="1" dirty="0"/>
              <a:t> </a:t>
            </a:r>
          </a:p>
          <a:p>
            <a:pPr>
              <a:lnSpc>
                <a:spcPct val="90000"/>
              </a:lnSpc>
              <a:buFont typeface="Wingdings" panose="05000000000000000000" pitchFamily="2" charset="2"/>
              <a:buChar char="q"/>
            </a:pPr>
            <a:r>
              <a:rPr lang="en-US" sz="1700" dirty="0"/>
              <a:t>Uses OCR to automatically extract text and data from scanned feedback forms.</a:t>
            </a:r>
          </a:p>
          <a:p>
            <a:pPr>
              <a:lnSpc>
                <a:spcPct val="90000"/>
              </a:lnSpc>
              <a:buFont typeface="Wingdings" panose="05000000000000000000" pitchFamily="2" charset="2"/>
              <a:buChar char="q"/>
            </a:pPr>
            <a:r>
              <a:rPr lang="en-US" sz="1700" dirty="0"/>
              <a:t>Ideal for extracting key-value pairs, tables, and handwritten text.</a:t>
            </a:r>
          </a:p>
          <a:p>
            <a:pPr>
              <a:lnSpc>
                <a:spcPct val="90000"/>
              </a:lnSpc>
              <a:buFont typeface="Wingdings" panose="05000000000000000000" pitchFamily="2" charset="2"/>
              <a:buChar char="q"/>
            </a:pPr>
            <a:endParaRPr lang="en-US" sz="1700" b="1" dirty="0"/>
          </a:p>
          <a:p>
            <a:pPr marL="0" indent="0">
              <a:lnSpc>
                <a:spcPct val="90000"/>
              </a:lnSpc>
              <a:buNone/>
            </a:pPr>
            <a:r>
              <a:rPr lang="en-AU" sz="1700" b="1" dirty="0"/>
              <a:t>Amazon Bedrock</a:t>
            </a:r>
          </a:p>
          <a:p>
            <a:pPr>
              <a:lnSpc>
                <a:spcPct val="90000"/>
              </a:lnSpc>
              <a:buFont typeface="Wingdings" panose="05000000000000000000" pitchFamily="2" charset="2"/>
              <a:buChar char="q"/>
            </a:pPr>
            <a:r>
              <a:rPr lang="en-US" sz="1700" dirty="0"/>
              <a:t>Provides advanced AI models for deeper text analysis.</a:t>
            </a:r>
          </a:p>
          <a:p>
            <a:pPr>
              <a:lnSpc>
                <a:spcPct val="90000"/>
              </a:lnSpc>
              <a:buFont typeface="Wingdings" panose="05000000000000000000" pitchFamily="2" charset="2"/>
              <a:buChar char="q"/>
            </a:pPr>
            <a:r>
              <a:rPr lang="en-US" sz="1700" dirty="0"/>
              <a:t>Enhances data extraction by interpreting context and complex structures in forms.</a:t>
            </a:r>
          </a:p>
          <a:p>
            <a:pPr>
              <a:lnSpc>
                <a:spcPct val="90000"/>
              </a:lnSpc>
            </a:pPr>
            <a:endParaRPr lang="en-AU" sz="1700" dirty="0"/>
          </a:p>
        </p:txBody>
      </p:sp>
      <p:pic>
        <p:nvPicPr>
          <p:cNvPr id="18" name="Graphic 17" descr="Photocopier">
            <a:extLst>
              <a:ext uri="{FF2B5EF4-FFF2-40B4-BE49-F238E27FC236}">
                <a16:creationId xmlns:a16="http://schemas.microsoft.com/office/drawing/2014/main" id="{519D4062-BB16-48E4-6170-637F912A5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3" y="1492450"/>
            <a:ext cx="3412514" cy="3412514"/>
          </a:xfrm>
          <a:prstGeom prst="rect">
            <a:avLst/>
          </a:prstGeom>
        </p:spPr>
      </p:pic>
      <p:sp>
        <p:nvSpPr>
          <p:cNvPr id="19" name="Rectangle 18">
            <a:extLst>
              <a:ext uri="{FF2B5EF4-FFF2-40B4-BE49-F238E27FC236}">
                <a16:creationId xmlns:a16="http://schemas.microsoft.com/office/drawing/2014/main" id="{FEC9799F-A0B8-45B9-8164-71F28389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1748669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cxnSp>
        <p:nvCxnSpPr>
          <p:cNvPr id="54" name="Straight Connector 5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49FC425B-26D0-6D89-E0CF-CE79CCA70E2F}"/>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Amazon Textract workflow</a:t>
            </a:r>
          </a:p>
        </p:txBody>
      </p:sp>
      <p:cxnSp>
        <p:nvCxnSpPr>
          <p:cNvPr id="60" name="Straight Connector 5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A diagram of a software process&#10;&#10;Description automatically generated">
            <a:extLst>
              <a:ext uri="{FF2B5EF4-FFF2-40B4-BE49-F238E27FC236}">
                <a16:creationId xmlns:a16="http://schemas.microsoft.com/office/drawing/2014/main" id="{5822E04D-D475-2FDE-DF38-A5ABAD28360E}"/>
              </a:ext>
            </a:extLst>
          </p:cNvPr>
          <p:cNvPicPr>
            <a:picLocks noChangeAspect="1"/>
          </p:cNvPicPr>
          <p:nvPr/>
        </p:nvPicPr>
        <p:blipFill>
          <a:blip r:embed="rId2">
            <a:extLst>
              <a:ext uri="{28A0092B-C50C-407E-A947-70E740481C1C}">
                <a14:useLocalDpi xmlns:a14="http://schemas.microsoft.com/office/drawing/2010/main" val="0"/>
              </a:ext>
            </a:extLst>
          </a:blip>
          <a:srcRect r="3137" b="2"/>
          <a:stretch/>
        </p:blipFill>
        <p:spPr>
          <a:xfrm>
            <a:off x="5282336" y="1254001"/>
            <a:ext cx="6241070" cy="4588344"/>
          </a:xfrm>
          <a:prstGeom prst="rect">
            <a:avLst/>
          </a:prstGeom>
        </p:spPr>
      </p:pic>
    </p:spTree>
    <p:extLst>
      <p:ext uri="{BB962C8B-B14F-4D97-AF65-F5344CB8AC3E}">
        <p14:creationId xmlns:p14="http://schemas.microsoft.com/office/powerpoint/2010/main" val="3605297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hree darts on bullseye">
            <a:extLst>
              <a:ext uri="{FF2B5EF4-FFF2-40B4-BE49-F238E27FC236}">
                <a16:creationId xmlns:a16="http://schemas.microsoft.com/office/drawing/2014/main" id="{685B85CC-DACE-5CBE-E09F-69DF4873FDF1}"/>
              </a:ext>
            </a:extLst>
          </p:cNvPr>
          <p:cNvPicPr>
            <a:picLocks noChangeAspect="1"/>
          </p:cNvPicPr>
          <p:nvPr/>
        </p:nvPicPr>
        <p:blipFill>
          <a:blip r:embed="rId2">
            <a:duotone>
              <a:schemeClr val="bg2">
                <a:shade val="45000"/>
                <a:satMod val="135000"/>
              </a:schemeClr>
              <a:prstClr val="white"/>
            </a:duotone>
            <a:alphaModFix amt="45000"/>
            <a:extLst>
              <a:ext uri="{28A0092B-C50C-407E-A947-70E740481C1C}">
                <a14:useLocalDpi xmlns:a14="http://schemas.microsoft.com/office/drawing/2010/main" val="0"/>
              </a:ext>
            </a:extLst>
          </a:blip>
          <a:srcRect t="8340" b="7074"/>
          <a:stretch/>
        </p:blipFill>
        <p:spPr>
          <a:xfrm>
            <a:off x="20" y="10"/>
            <a:ext cx="12191980" cy="6857990"/>
          </a:xfrm>
          <a:prstGeom prst="rect">
            <a:avLst/>
          </a:prstGeom>
        </p:spPr>
      </p:pic>
      <p:sp>
        <p:nvSpPr>
          <p:cNvPr id="2" name="Title 1">
            <a:extLst>
              <a:ext uri="{FF2B5EF4-FFF2-40B4-BE49-F238E27FC236}">
                <a16:creationId xmlns:a16="http://schemas.microsoft.com/office/drawing/2014/main" id="{3545FB21-9EF2-1F04-B174-180AE8C85C9A}"/>
              </a:ext>
            </a:extLst>
          </p:cNvPr>
          <p:cNvSpPr>
            <a:spLocks noGrp="1"/>
          </p:cNvSpPr>
          <p:nvPr>
            <p:ph type="title"/>
          </p:nvPr>
        </p:nvSpPr>
        <p:spPr>
          <a:xfrm>
            <a:off x="1097280" y="286603"/>
            <a:ext cx="10058400" cy="1450757"/>
          </a:xfrm>
        </p:spPr>
        <p:txBody>
          <a:bodyPr>
            <a:normAutofit/>
          </a:bodyPr>
          <a:lstStyle/>
          <a:p>
            <a:r>
              <a:rPr lang="en-AU" dirty="0"/>
              <a:t>Amazon </a:t>
            </a:r>
            <a:r>
              <a:rPr lang="en-AU" dirty="0" err="1"/>
              <a:t>Textract</a:t>
            </a:r>
            <a:r>
              <a:rPr lang="en-AU" dirty="0"/>
              <a:t> pros &amp; cons</a:t>
            </a:r>
          </a:p>
        </p:txBody>
      </p:sp>
      <p:cxnSp>
        <p:nvCxnSpPr>
          <p:cNvPr id="18" name="Straight Connector 17">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AC66C0E-EA00-F951-B69C-4160000E73B4}"/>
              </a:ext>
            </a:extLst>
          </p:cNvPr>
          <p:cNvSpPr>
            <a:spLocks noGrp="1"/>
          </p:cNvSpPr>
          <p:nvPr>
            <p:ph idx="1"/>
          </p:nvPr>
        </p:nvSpPr>
        <p:spPr>
          <a:xfrm>
            <a:off x="1097280" y="2108201"/>
            <a:ext cx="10058400" cy="3760891"/>
          </a:xfrm>
        </p:spPr>
        <p:txBody>
          <a:bodyPr>
            <a:normAutofit/>
          </a:bodyPr>
          <a:lstStyle/>
          <a:p>
            <a:pPr>
              <a:lnSpc>
                <a:spcPct val="90000"/>
              </a:lnSpc>
            </a:pPr>
            <a:r>
              <a:rPr lang="en-US" sz="1700" dirty="0"/>
              <a:t>Pros:</a:t>
            </a:r>
          </a:p>
          <a:p>
            <a:pPr lvl="1">
              <a:lnSpc>
                <a:spcPct val="150000"/>
              </a:lnSpc>
              <a:buFont typeface="Wingdings" panose="05000000000000000000" pitchFamily="2" charset="2"/>
              <a:buChar char="q"/>
            </a:pPr>
            <a:r>
              <a:rPr lang="en-US" sz="1500" dirty="0"/>
              <a:t>Automated OCR: Extracts text from scanned documents, including handwritten text.</a:t>
            </a:r>
          </a:p>
          <a:p>
            <a:pPr lvl="1">
              <a:lnSpc>
                <a:spcPct val="150000"/>
              </a:lnSpc>
              <a:buFont typeface="Wingdings" panose="05000000000000000000" pitchFamily="2" charset="2"/>
              <a:buChar char="q"/>
            </a:pPr>
            <a:r>
              <a:rPr lang="en-US" sz="1500" dirty="0"/>
              <a:t>Structured Data: Provides key-value pairs and tables.</a:t>
            </a:r>
          </a:p>
          <a:p>
            <a:pPr lvl="1">
              <a:lnSpc>
                <a:spcPct val="150000"/>
              </a:lnSpc>
              <a:buFont typeface="Wingdings" panose="05000000000000000000" pitchFamily="2" charset="2"/>
              <a:buChar char="q"/>
            </a:pPr>
            <a:r>
              <a:rPr lang="en-US" sz="1500" dirty="0"/>
              <a:t>Easy Integration: Works well with AWS services like S3, Lambda, and DynamoDB.</a:t>
            </a:r>
          </a:p>
          <a:p>
            <a:pPr lvl="1">
              <a:lnSpc>
                <a:spcPct val="150000"/>
              </a:lnSpc>
              <a:buFont typeface="Wingdings" panose="05000000000000000000" pitchFamily="2" charset="2"/>
              <a:buChar char="q"/>
            </a:pPr>
            <a:r>
              <a:rPr lang="en-US" sz="1500" dirty="0"/>
              <a:t>Scalable: Efficient with large volumes of documents.</a:t>
            </a:r>
          </a:p>
          <a:p>
            <a:pPr>
              <a:lnSpc>
                <a:spcPct val="90000"/>
              </a:lnSpc>
            </a:pPr>
            <a:endParaRPr lang="en-US" sz="1700" dirty="0"/>
          </a:p>
          <a:p>
            <a:pPr>
              <a:lnSpc>
                <a:spcPct val="90000"/>
              </a:lnSpc>
            </a:pPr>
            <a:r>
              <a:rPr lang="en-US" sz="1700" dirty="0"/>
              <a:t>Cons:</a:t>
            </a:r>
          </a:p>
          <a:p>
            <a:pPr lvl="1">
              <a:lnSpc>
                <a:spcPct val="150000"/>
              </a:lnSpc>
              <a:buFont typeface="Wingdings" panose="05000000000000000000" pitchFamily="2" charset="2"/>
              <a:buChar char="q"/>
            </a:pPr>
            <a:r>
              <a:rPr lang="en-US" sz="1500" dirty="0"/>
              <a:t>Accuracy Variability: Depends on document quality and handwriting.</a:t>
            </a:r>
          </a:p>
          <a:p>
            <a:pPr lvl="1">
              <a:lnSpc>
                <a:spcPct val="150000"/>
              </a:lnSpc>
              <a:buFont typeface="Wingdings" panose="05000000000000000000" pitchFamily="2" charset="2"/>
              <a:buChar char="q"/>
            </a:pPr>
            <a:r>
              <a:rPr lang="en-US" sz="1500" dirty="0"/>
              <a:t>Limited Context: May struggle with complex or nuanced data.</a:t>
            </a:r>
          </a:p>
          <a:p>
            <a:pPr>
              <a:lnSpc>
                <a:spcPct val="90000"/>
              </a:lnSpc>
            </a:pPr>
            <a:endParaRPr lang="en-US" sz="1700" dirty="0"/>
          </a:p>
          <a:p>
            <a:pPr>
              <a:lnSpc>
                <a:spcPct val="90000"/>
              </a:lnSpc>
            </a:pPr>
            <a:endParaRPr lang="en-US" sz="1700" dirty="0"/>
          </a:p>
          <a:p>
            <a:pPr>
              <a:lnSpc>
                <a:spcPct val="90000"/>
              </a:lnSpc>
            </a:pPr>
            <a:endParaRPr lang="en-US" sz="1700" dirty="0"/>
          </a:p>
          <a:p>
            <a:pPr>
              <a:lnSpc>
                <a:spcPct val="90000"/>
              </a:lnSpc>
            </a:pPr>
            <a:endParaRPr lang="en-AU" sz="1700" dirty="0"/>
          </a:p>
        </p:txBody>
      </p:sp>
      <p:sp>
        <p:nvSpPr>
          <p:cNvPr id="19" name="Rectangle 18">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251344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8784B-90F9-5BC5-F3DC-2A8E3634BD46}"/>
              </a:ext>
            </a:extLst>
          </p:cNvPr>
          <p:cNvPicPr>
            <a:picLocks noChangeAspect="1"/>
          </p:cNvPicPr>
          <p:nvPr/>
        </p:nvPicPr>
        <p:blipFill>
          <a:blip r:embed="rId2"/>
          <a:stretch>
            <a:fillRect/>
          </a:stretch>
        </p:blipFill>
        <p:spPr>
          <a:xfrm>
            <a:off x="3455441" y="0"/>
            <a:ext cx="5281118" cy="6340389"/>
          </a:xfrm>
          <a:prstGeom prst="rect">
            <a:avLst/>
          </a:prstGeom>
        </p:spPr>
      </p:pic>
    </p:spTree>
    <p:extLst>
      <p:ext uri="{BB962C8B-B14F-4D97-AF65-F5344CB8AC3E}">
        <p14:creationId xmlns:p14="http://schemas.microsoft.com/office/powerpoint/2010/main" val="129434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65269-BAA4-7E17-95B8-4E3A9EA38281}"/>
              </a:ext>
            </a:extLst>
          </p:cNvPr>
          <p:cNvPicPr>
            <a:picLocks noChangeAspect="1"/>
          </p:cNvPicPr>
          <p:nvPr/>
        </p:nvPicPr>
        <p:blipFill>
          <a:blip r:embed="rId2"/>
          <a:stretch>
            <a:fillRect/>
          </a:stretch>
        </p:blipFill>
        <p:spPr>
          <a:xfrm>
            <a:off x="186178" y="1485731"/>
            <a:ext cx="11819644" cy="3886537"/>
          </a:xfrm>
          <a:prstGeom prst="rect">
            <a:avLst/>
          </a:prstGeom>
        </p:spPr>
      </p:pic>
    </p:spTree>
    <p:extLst>
      <p:ext uri="{BB962C8B-B14F-4D97-AF65-F5344CB8AC3E}">
        <p14:creationId xmlns:p14="http://schemas.microsoft.com/office/powerpoint/2010/main" val="3596306257"/>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937</TotalTime>
  <Words>862</Words>
  <Application>Microsoft Office PowerPoint</Application>
  <PresentationFormat>Widescreen</PresentationFormat>
  <Paragraphs>160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Abhaya Libre</vt:lpstr>
      <vt:lpstr>Abhaya Libre Bold</vt:lpstr>
      <vt:lpstr>Calibri</vt:lpstr>
      <vt:lpstr>Calibri Light</vt:lpstr>
      <vt:lpstr>Wingdings</vt:lpstr>
      <vt:lpstr>RetrospectVTI</vt:lpstr>
      <vt:lpstr>OCR Project</vt:lpstr>
      <vt:lpstr>Introduction</vt:lpstr>
      <vt:lpstr>Objectives</vt:lpstr>
      <vt:lpstr>AWS resources used</vt:lpstr>
      <vt:lpstr>Approaches overview</vt:lpstr>
      <vt:lpstr>Amazon Textract workflow</vt:lpstr>
      <vt:lpstr>Amazon Textract pros &amp; cons</vt:lpstr>
      <vt:lpstr>PowerPoint Presentation</vt:lpstr>
      <vt:lpstr>PowerPoint Presentation</vt:lpstr>
      <vt:lpstr>PowerPoint Presentation</vt:lpstr>
      <vt:lpstr>Amazon Bedrock Workflow</vt:lpstr>
      <vt:lpstr>Amazon Bedrock pros &amp; cons</vt:lpstr>
      <vt:lpstr>PowerPoint Presentation</vt:lpstr>
      <vt:lpstr>PowerPoint Presentation</vt:lpstr>
      <vt:lpstr>Textract vs Bedrock Comparative Analysis</vt:lpstr>
      <vt:lpstr>PowerPoint Presentation</vt:lpstr>
      <vt:lpstr>Cost Analysis of  AWS Textract and Bedrock.</vt:lpstr>
      <vt:lpstr>PowerPoint Presentation</vt:lpstr>
      <vt:lpstr>Adding Human-in-the-Loop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Randi Gunasekara</dc:creator>
  <cp:lastModifiedBy>Randi Gunasekara</cp:lastModifiedBy>
  <cp:revision>8</cp:revision>
  <dcterms:created xsi:type="dcterms:W3CDTF">2024-09-16T04:07:58Z</dcterms:created>
  <dcterms:modified xsi:type="dcterms:W3CDTF">2024-09-29T23:19:35Z</dcterms:modified>
</cp:coreProperties>
</file>